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7"/>
  </p:notesMasterIdLst>
  <p:sldIdLst>
    <p:sldId id="257" r:id="rId2"/>
    <p:sldId id="331" r:id="rId3"/>
    <p:sldId id="353" r:id="rId4"/>
    <p:sldId id="338" r:id="rId5"/>
    <p:sldId id="339" r:id="rId6"/>
    <p:sldId id="340" r:id="rId7"/>
    <p:sldId id="332" r:id="rId8"/>
    <p:sldId id="333" r:id="rId9"/>
    <p:sldId id="334" r:id="rId10"/>
    <p:sldId id="337" r:id="rId11"/>
    <p:sldId id="341" r:id="rId12"/>
    <p:sldId id="342" r:id="rId13"/>
    <p:sldId id="343" r:id="rId14"/>
    <p:sldId id="350" r:id="rId15"/>
    <p:sldId id="354" r:id="rId16"/>
    <p:sldId id="344" r:id="rId17"/>
    <p:sldId id="347" r:id="rId18"/>
    <p:sldId id="348" r:id="rId19"/>
    <p:sldId id="345" r:id="rId20"/>
    <p:sldId id="349" r:id="rId21"/>
    <p:sldId id="346" r:id="rId22"/>
    <p:sldId id="356" r:id="rId23"/>
    <p:sldId id="355" r:id="rId24"/>
    <p:sldId id="351" r:id="rId25"/>
    <p:sldId id="352" r:id="rId26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80"/>
    <a:srgbClr val="660066"/>
  </p:clrMru>
</p:presentationPr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Estilo temático 1 - Énfasis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Estilo temático 1 - Énfasis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D083AE6-46FA-4A59-8FB0-9F97EB10719F}" styleName="Estilo claro 3 - Acento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269D01E-BC32-4049-B463-5C60D7B0CCD2}" styleName="Estilo temático 2 - Énfasis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27102A9-8310-4765-A935-A1911B00CA55}" styleName="Estilo claro 1 - Acento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4B1156A-380E-4F78-BDF5-A606A8083BF9}" styleName="Estilo medio 4 - Énfasis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44F6F9-F450-4498-9ABB-AE35B2D3E660}" type="datetimeFigureOut">
              <a:rPr lang="es-MX" smtClean="0"/>
              <a:pPr/>
              <a:t>24/11/2014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1D314E-65A6-4303-986D-841A11E85C94}" type="slidenum">
              <a:rPr lang="es-MX" smtClean="0"/>
              <a:pPr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1D314E-65A6-4303-986D-841A11E85C94}" type="slidenum">
              <a:rPr lang="es-MX" smtClean="0"/>
              <a:pPr/>
              <a:t>2</a:t>
            </a:fld>
            <a:endParaRPr lang="es-MX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6E59D-C458-48A0-910D-8BD9CF0D14CF}" type="datetimeFigureOut">
              <a:rPr lang="es-MX" smtClean="0"/>
              <a:pPr/>
              <a:t>24/11/2014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D7B95-DADC-4008-B626-F6FC8A3388BA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6E59D-C458-48A0-910D-8BD9CF0D14CF}" type="datetimeFigureOut">
              <a:rPr lang="es-MX" smtClean="0"/>
              <a:pPr/>
              <a:t>24/11/2014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D7B95-DADC-4008-B626-F6FC8A3388BA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6E59D-C458-48A0-910D-8BD9CF0D14CF}" type="datetimeFigureOut">
              <a:rPr lang="es-MX" smtClean="0"/>
              <a:pPr/>
              <a:t>24/11/2014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D7B95-DADC-4008-B626-F6FC8A3388BA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6E59D-C458-48A0-910D-8BD9CF0D14CF}" type="datetimeFigureOut">
              <a:rPr lang="es-MX" smtClean="0"/>
              <a:pPr/>
              <a:t>24/11/2014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D7B95-DADC-4008-B626-F6FC8A3388BA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6E59D-C458-48A0-910D-8BD9CF0D14CF}" type="datetimeFigureOut">
              <a:rPr lang="es-MX" smtClean="0"/>
              <a:pPr/>
              <a:t>24/11/2014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D7B95-DADC-4008-B626-F6FC8A3388BA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6E59D-C458-48A0-910D-8BD9CF0D14CF}" type="datetimeFigureOut">
              <a:rPr lang="es-MX" smtClean="0"/>
              <a:pPr/>
              <a:t>24/11/2014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D7B95-DADC-4008-B626-F6FC8A3388BA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6E59D-C458-48A0-910D-8BD9CF0D14CF}" type="datetimeFigureOut">
              <a:rPr lang="es-MX" smtClean="0"/>
              <a:pPr/>
              <a:t>24/11/2014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D7B95-DADC-4008-B626-F6FC8A3388BA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6E59D-C458-48A0-910D-8BD9CF0D14CF}" type="datetimeFigureOut">
              <a:rPr lang="es-MX" smtClean="0"/>
              <a:pPr/>
              <a:t>24/11/2014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D7B95-DADC-4008-B626-F6FC8A3388BA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6E59D-C458-48A0-910D-8BD9CF0D14CF}" type="datetimeFigureOut">
              <a:rPr lang="es-MX" smtClean="0"/>
              <a:pPr/>
              <a:t>24/11/2014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D7B95-DADC-4008-B626-F6FC8A3388BA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6E59D-C458-48A0-910D-8BD9CF0D14CF}" type="datetimeFigureOut">
              <a:rPr lang="es-MX" smtClean="0"/>
              <a:pPr/>
              <a:t>24/11/2014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D7B95-DADC-4008-B626-F6FC8A3388BA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6E59D-C458-48A0-910D-8BD9CF0D14CF}" type="datetimeFigureOut">
              <a:rPr lang="es-MX" smtClean="0"/>
              <a:pPr/>
              <a:t>24/11/2014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D7B95-DADC-4008-B626-F6FC8A3388BA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C6E59D-C458-48A0-910D-8BD9CF0D14CF}" type="datetimeFigureOut">
              <a:rPr lang="es-MX" smtClean="0"/>
              <a:pPr/>
              <a:t>24/11/2014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7D7B95-DADC-4008-B626-F6FC8A3388BA}" type="slidenum">
              <a:rPr lang="es-MX" smtClean="0"/>
              <a:pPr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 descr="LOGO TRANSPARENT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91880" y="404664"/>
            <a:ext cx="1944216" cy="2718741"/>
          </a:xfrm>
          <a:prstGeom prst="rect">
            <a:avLst/>
          </a:prstGeom>
        </p:spPr>
      </p:pic>
      <p:sp>
        <p:nvSpPr>
          <p:cNvPr id="8" name="7 Rectángulo"/>
          <p:cNvSpPr/>
          <p:nvPr/>
        </p:nvSpPr>
        <p:spPr>
          <a:xfrm>
            <a:off x="1835696" y="3573016"/>
            <a:ext cx="58326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4000" b="1" dirty="0" smtClean="0">
                <a:solidFill>
                  <a:srgbClr val="660066"/>
                </a:solidFill>
                <a:latin typeface="Century Gothic" pitchFamily="34" charset="0"/>
              </a:rPr>
              <a:t>HIGH ROPES COURSE </a:t>
            </a:r>
          </a:p>
          <a:p>
            <a:pPr algn="ctr"/>
            <a:r>
              <a:rPr lang="es-MX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AT </a:t>
            </a:r>
          </a:p>
          <a:p>
            <a:pPr algn="ctr"/>
            <a:r>
              <a:rPr lang="es-MX" sz="4000" b="1" dirty="0" smtClean="0">
                <a:solidFill>
                  <a:srgbClr val="660066"/>
                </a:solidFill>
                <a:latin typeface="Century Gothic" pitchFamily="34" charset="0"/>
              </a:rPr>
              <a:t>HUASTECA CANYON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LOGO TRANSPARENT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72400" y="188640"/>
            <a:ext cx="804323" cy="1124744"/>
          </a:xfrm>
          <a:prstGeom prst="rect">
            <a:avLst/>
          </a:prstGeom>
        </p:spPr>
      </p:pic>
      <p:sp>
        <p:nvSpPr>
          <p:cNvPr id="3" name="2 Rectángulo"/>
          <p:cNvSpPr/>
          <p:nvPr/>
        </p:nvSpPr>
        <p:spPr>
          <a:xfrm rot="16200000">
            <a:off x="6374057" y="3787183"/>
            <a:ext cx="44694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s-MX" sz="3200" b="1" dirty="0" smtClean="0">
                <a:solidFill>
                  <a:schemeClr val="bg1">
                    <a:lumMod val="75000"/>
                  </a:schemeClr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ROPES COURSE CAMP</a:t>
            </a:r>
          </a:p>
        </p:txBody>
      </p:sp>
      <p:sp>
        <p:nvSpPr>
          <p:cNvPr id="4" name="3 Rectángulo"/>
          <p:cNvSpPr>
            <a:spLocks noChangeArrowheads="1"/>
          </p:cNvSpPr>
          <p:nvPr/>
        </p:nvSpPr>
        <p:spPr bwMode="auto">
          <a:xfrm>
            <a:off x="395536" y="548680"/>
            <a:ext cx="489654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rgbClr val="660066"/>
                </a:solidFill>
                <a:latin typeface="Century Gothic" pitchFamily="34" charset="0"/>
              </a:rPr>
              <a:t>PERMISSIONS</a:t>
            </a:r>
            <a:endParaRPr lang="es-ES" sz="3600" dirty="0">
              <a:solidFill>
                <a:srgbClr val="660066"/>
              </a:solidFill>
              <a:latin typeface="Century Gothic" pitchFamily="34" charset="0"/>
            </a:endParaRPr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683568" y="1674969"/>
            <a:ext cx="7416824" cy="3647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MX" sz="900" b="0" i="0" u="none" strike="noStrike" cap="none" normalizeH="0" baseline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Century Gothic" pitchFamily="34" charset="0"/>
              <a:cs typeface="Arial" pitchFamily="34" charset="0"/>
            </a:endParaRPr>
          </a:p>
          <a:p>
            <a:endParaRPr lang="en-US" sz="1600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>
                <a:latin typeface="Century Gothic" pitchFamily="34" charset="0"/>
              </a:rPr>
              <a:t> Hiring a TOPOGRAPHER to make the ground </a:t>
            </a:r>
            <a:r>
              <a:rPr lang="en-US" sz="1600" dirty="0" smtClean="0">
                <a:latin typeface="Century Gothic" pitchFamily="34" charset="0"/>
              </a:rPr>
              <a:t>plane</a:t>
            </a:r>
          </a:p>
          <a:p>
            <a:endParaRPr lang="en-US" sz="1600" dirty="0" smtClean="0">
              <a:latin typeface="Century Gothic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600" dirty="0" smtClean="0">
                <a:latin typeface="Century Gothic" pitchFamily="34" charset="0"/>
              </a:rPr>
              <a:t> </a:t>
            </a:r>
            <a:r>
              <a:rPr lang="en-US" sz="1600" dirty="0" smtClean="0">
                <a:latin typeface="Century Gothic" pitchFamily="34" charset="0"/>
              </a:rPr>
              <a:t>Hiring an ARCHITECT to make a blueprint of the High Ropes Course Camp</a:t>
            </a:r>
            <a:endParaRPr lang="en-US" sz="1600" dirty="0" smtClean="0">
              <a:latin typeface="Century Gothic" pitchFamily="34" charset="0"/>
            </a:endParaRPr>
          </a:p>
          <a:p>
            <a:endParaRPr lang="en-US" sz="1600" dirty="0" smtClean="0">
              <a:latin typeface="Century Gothic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600" dirty="0" smtClean="0">
                <a:latin typeface="Century Gothic" pitchFamily="34" charset="0"/>
              </a:rPr>
              <a:t> Present the ground plane Public Works department of the municipality of Santa </a:t>
            </a:r>
            <a:r>
              <a:rPr lang="en-US" sz="1600" dirty="0" err="1" smtClean="0">
                <a:latin typeface="Century Gothic" pitchFamily="34" charset="0"/>
              </a:rPr>
              <a:t>Catarina</a:t>
            </a:r>
            <a:endParaRPr lang="en-US" sz="1600" dirty="0" smtClean="0">
              <a:latin typeface="Century Gothic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s-MX" sz="900" b="0" i="0" u="none" strike="noStrike" cap="none" normalizeH="0" baseline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Century Gothic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es-MX" sz="16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smtClean="0">
                <a:latin typeface="Century Gothic" pitchFamily="34" charset="0"/>
              </a:rPr>
              <a:t>Fill the permit application </a:t>
            </a:r>
            <a:r>
              <a:rPr kumimoji="0" lang="es-MX" sz="16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PETICION DE OBRA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s-MX" sz="900" b="0" i="0" u="none" strike="noStrike" cap="none" normalizeH="0" baseline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Century Gothic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es-MX" sz="16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smtClean="0">
                <a:latin typeface="Century Gothic" pitchFamily="34" charset="0"/>
              </a:rPr>
              <a:t>Fill the permit application </a:t>
            </a:r>
            <a:r>
              <a:rPr kumimoji="0" lang="es-MX" sz="16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entury Gothic" pitchFamily="34" charset="0"/>
                <a:ea typeface="Calibri" pitchFamily="34" charset="0"/>
                <a:cs typeface="Times New Roman" pitchFamily="18" charset="0"/>
              </a:rPr>
              <a:t>LICENCIA DE USO SUELO, EDIFICACIÓN  </a:t>
            </a:r>
            <a:r>
              <a:rPr kumimoji="0" lang="es-MX" sz="1600" b="0" i="0" u="none" strike="noStrike" cap="none" normalizeH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entury Gothic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s-MX" sz="16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entury Gothic" pitchFamily="34" charset="0"/>
                <a:ea typeface="Calibri" pitchFamily="34" charset="0"/>
                <a:cs typeface="Times New Roman" pitchFamily="18" charset="0"/>
              </a:rPr>
              <a:t>Y CONSTRUCCIÓN</a:t>
            </a:r>
            <a:endParaRPr kumimoji="0" lang="es-MX" sz="900" b="0" i="0" u="none" strike="noStrike" cap="none" normalizeH="0" baseline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Century Gothic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s-MX" sz="2800" b="0" i="0" u="none" strike="noStrike" cap="none" normalizeH="0" baseline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Century Gothic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LOGO TRANSPARENT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72400" y="188640"/>
            <a:ext cx="804323" cy="1124744"/>
          </a:xfrm>
          <a:prstGeom prst="rect">
            <a:avLst/>
          </a:prstGeom>
        </p:spPr>
      </p:pic>
      <p:sp>
        <p:nvSpPr>
          <p:cNvPr id="3" name="2 Rectángulo"/>
          <p:cNvSpPr/>
          <p:nvPr/>
        </p:nvSpPr>
        <p:spPr>
          <a:xfrm rot="16200000">
            <a:off x="6374057" y="3787183"/>
            <a:ext cx="44694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s-MX" sz="3200" b="1" dirty="0" smtClean="0">
                <a:solidFill>
                  <a:schemeClr val="bg1">
                    <a:lumMod val="75000"/>
                  </a:schemeClr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ROPES COURSE CAMP</a:t>
            </a:r>
          </a:p>
        </p:txBody>
      </p:sp>
      <p:pic>
        <p:nvPicPr>
          <p:cNvPr id="4" name="3 Imagen" descr="peticion de ob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79712" y="692696"/>
            <a:ext cx="5206257" cy="6165304"/>
          </a:xfrm>
          <a:prstGeom prst="rect">
            <a:avLst/>
          </a:prstGeom>
        </p:spPr>
      </p:pic>
      <p:sp>
        <p:nvSpPr>
          <p:cNvPr id="5" name="4 Rectángulo"/>
          <p:cNvSpPr>
            <a:spLocks noChangeArrowheads="1"/>
          </p:cNvSpPr>
          <p:nvPr/>
        </p:nvSpPr>
        <p:spPr bwMode="auto">
          <a:xfrm>
            <a:off x="323528" y="260648"/>
            <a:ext cx="48965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660066"/>
                </a:solidFill>
                <a:latin typeface="Century Gothic" pitchFamily="34" charset="0"/>
              </a:rPr>
              <a:t>PETICION DE OBRA</a:t>
            </a:r>
            <a:endParaRPr lang="es-ES" sz="2800" dirty="0">
              <a:solidFill>
                <a:srgbClr val="660066"/>
              </a:solidFill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LOGO TRANSPARENT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72400" y="188640"/>
            <a:ext cx="804323" cy="1124744"/>
          </a:xfrm>
          <a:prstGeom prst="rect">
            <a:avLst/>
          </a:prstGeom>
        </p:spPr>
      </p:pic>
      <p:sp>
        <p:nvSpPr>
          <p:cNvPr id="3" name="2 Rectángulo"/>
          <p:cNvSpPr/>
          <p:nvPr/>
        </p:nvSpPr>
        <p:spPr>
          <a:xfrm rot="16200000">
            <a:off x="6374057" y="3787183"/>
            <a:ext cx="44694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s-MX" sz="3200" b="1" dirty="0" smtClean="0">
                <a:solidFill>
                  <a:schemeClr val="bg1">
                    <a:lumMod val="75000"/>
                  </a:schemeClr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ROPES COURSE CAMP</a:t>
            </a:r>
          </a:p>
        </p:txBody>
      </p:sp>
      <p:sp>
        <p:nvSpPr>
          <p:cNvPr id="5" name="4 Rectángulo"/>
          <p:cNvSpPr>
            <a:spLocks noChangeArrowheads="1"/>
          </p:cNvSpPr>
          <p:nvPr/>
        </p:nvSpPr>
        <p:spPr bwMode="auto">
          <a:xfrm>
            <a:off x="107504" y="2348880"/>
            <a:ext cx="302433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660066"/>
                </a:solidFill>
                <a:latin typeface="Century Gothic" pitchFamily="34" charset="0"/>
              </a:rPr>
              <a:t>USO DE SUELO, </a:t>
            </a:r>
          </a:p>
          <a:p>
            <a:r>
              <a:rPr lang="en-US" sz="2800" b="1" dirty="0" smtClean="0">
                <a:solidFill>
                  <a:srgbClr val="660066"/>
                </a:solidFill>
                <a:latin typeface="Century Gothic" pitchFamily="34" charset="0"/>
              </a:rPr>
              <a:t>EDIFICACION Y </a:t>
            </a:r>
          </a:p>
          <a:p>
            <a:r>
              <a:rPr lang="en-US" sz="2800" b="1" dirty="0" smtClean="0">
                <a:solidFill>
                  <a:srgbClr val="660066"/>
                </a:solidFill>
                <a:latin typeface="Century Gothic" pitchFamily="34" charset="0"/>
              </a:rPr>
              <a:t>CONSTRUCCION </a:t>
            </a:r>
            <a:endParaRPr lang="es-ES" sz="2800" dirty="0">
              <a:solidFill>
                <a:srgbClr val="660066"/>
              </a:solidFill>
              <a:latin typeface="Century Gothic" pitchFamily="34" charset="0"/>
            </a:endParaRPr>
          </a:p>
        </p:txBody>
      </p:sp>
      <p:pic>
        <p:nvPicPr>
          <p:cNvPr id="6" name="5 Imagen" descr="permiso uso de suelo y edificaci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75856" y="188640"/>
            <a:ext cx="4646590" cy="648945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>
            <a:spLocks noChangeArrowheads="1"/>
          </p:cNvSpPr>
          <p:nvPr/>
        </p:nvSpPr>
        <p:spPr bwMode="auto">
          <a:xfrm>
            <a:off x="395536" y="548680"/>
            <a:ext cx="252028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660066"/>
                </a:solidFill>
                <a:latin typeface="Century Gothic" pitchFamily="34" charset="0"/>
              </a:rPr>
              <a:t>BLUEPRINT</a:t>
            </a:r>
          </a:p>
          <a:p>
            <a:pPr algn="ctr"/>
            <a:r>
              <a:rPr lang="en-US" sz="3600" b="1" dirty="0" smtClean="0">
                <a:solidFill>
                  <a:srgbClr val="660066"/>
                </a:solidFill>
                <a:latin typeface="Century Gothic" pitchFamily="34" charset="0"/>
              </a:rPr>
              <a:t>AND</a:t>
            </a:r>
          </a:p>
          <a:p>
            <a:pPr algn="ctr"/>
            <a:r>
              <a:rPr lang="en-US" sz="3600" b="1" dirty="0" smtClean="0">
                <a:solidFill>
                  <a:srgbClr val="660066"/>
                </a:solidFill>
                <a:latin typeface="Century Gothic" pitchFamily="34" charset="0"/>
              </a:rPr>
              <a:t>DESIGN</a:t>
            </a:r>
            <a:endParaRPr lang="es-ES" sz="3600" dirty="0">
              <a:solidFill>
                <a:srgbClr val="660066"/>
              </a:solidFill>
              <a:latin typeface="Century Gothic" pitchFamily="34" charset="0"/>
            </a:endParaRPr>
          </a:p>
        </p:txBody>
      </p:sp>
      <p:sp>
        <p:nvSpPr>
          <p:cNvPr id="48130" name="AutoShape 2" descr="https://mail.google.com/mail/u/0/?ui=2&amp;ik=dead0a759b&amp;view=fimg&amp;th=149e3498ecc0d099&amp;attid=0.2&amp;disp=emb&amp;attbid=ANGjdJ-Z-lITGgMg5pJHUpTk-8k2K5QnVmcSZtyydpWI_xmR9r_ZHoPwe95C9k_LHSKuReHSNJ3k5dUifQ4iSZMMnPsbSZvceBxCrH3wC3tlbFlwYYcG5ppQa4PyORM&amp;sz=w1052-h684&amp;ats=1416859554332&amp;rm=149e3498ecc0d099&amp;zw&amp;atsh=1"/>
          <p:cNvSpPr>
            <a:spLocks noChangeAspect="1" noChangeArrowheads="1"/>
          </p:cNvSpPr>
          <p:nvPr/>
        </p:nvSpPr>
        <p:spPr bwMode="auto">
          <a:xfrm>
            <a:off x="155575" y="-1562100"/>
            <a:ext cx="5010150" cy="32575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48132" name="AutoShape 4" descr="https://mail.google.com/mail/u/0/?ui=2&amp;ik=dead0a759b&amp;view=fimg&amp;th=149e3498ecc0d099&amp;attid=0.2&amp;disp=emb&amp;attbid=ANGjdJ-Z-lITGgMg5pJHUpTk-8k2K5QnVmcSZtyydpWI_xmR9r_ZHoPwe95C9k_LHSKuReHSNJ3k5dUifQ4iSZMMnPsbSZvceBxCrH3wC3tlbFlwYYcG5ppQa4PyORM&amp;sz=w1052-h684&amp;ats=1416859554332&amp;rm=149e3498ecc0d099&amp;zw&amp;atsh=1"/>
          <p:cNvSpPr>
            <a:spLocks noChangeAspect="1" noChangeArrowheads="1"/>
          </p:cNvSpPr>
          <p:nvPr/>
        </p:nvSpPr>
        <p:spPr bwMode="auto">
          <a:xfrm>
            <a:off x="155575" y="-1562100"/>
            <a:ext cx="5010150" cy="32575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48133" name="Picture 5" descr="C:\Users\Liz\AppData\Local\Temp\532869_387263071308970_712338411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188640"/>
            <a:ext cx="4208468" cy="2736304"/>
          </a:xfrm>
          <a:prstGeom prst="rect">
            <a:avLst/>
          </a:prstGeom>
          <a:noFill/>
          <a:ln>
            <a:solidFill>
              <a:srgbClr val="660066"/>
            </a:solidFill>
          </a:ln>
        </p:spPr>
      </p:pic>
      <p:sp>
        <p:nvSpPr>
          <p:cNvPr id="48135" name="AutoShape 7" descr="Mostrando 548600_490870667614876_1517657703_n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48136" name="Picture 8" descr="C:\Users\Liz\AppData\Local\Temp\548600_490870667614876_1517657703_n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3068960"/>
            <a:ext cx="5010150" cy="3629025"/>
          </a:xfrm>
          <a:prstGeom prst="rect">
            <a:avLst/>
          </a:prstGeom>
          <a:noFill/>
          <a:ln>
            <a:solidFill>
              <a:srgbClr val="660066"/>
            </a:solidFill>
          </a:ln>
        </p:spPr>
      </p:pic>
      <p:pic>
        <p:nvPicPr>
          <p:cNvPr id="8" name="7 Imagen" descr="LOGO TRANSPARENT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172400" y="188640"/>
            <a:ext cx="804323" cy="1124744"/>
          </a:xfrm>
          <a:prstGeom prst="rect">
            <a:avLst/>
          </a:prstGeom>
        </p:spPr>
      </p:pic>
      <p:sp>
        <p:nvSpPr>
          <p:cNvPr id="9" name="8 Rectángulo"/>
          <p:cNvSpPr/>
          <p:nvPr/>
        </p:nvSpPr>
        <p:spPr>
          <a:xfrm rot="16200000">
            <a:off x="6374057" y="3787183"/>
            <a:ext cx="44694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s-MX" sz="3200" b="1" dirty="0" smtClean="0">
                <a:solidFill>
                  <a:schemeClr val="bg1">
                    <a:lumMod val="75000"/>
                  </a:schemeClr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ROPES COURSE CAMP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>
            <a:spLocks noChangeArrowheads="1"/>
          </p:cNvSpPr>
          <p:nvPr/>
        </p:nvSpPr>
        <p:spPr bwMode="auto">
          <a:xfrm>
            <a:off x="395536" y="260648"/>
            <a:ext cx="27363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rgbClr val="660066"/>
                </a:solidFill>
                <a:latin typeface="Century Gothic" pitchFamily="34" charset="0"/>
              </a:rPr>
              <a:t>MATERIALS</a:t>
            </a:r>
            <a:endParaRPr lang="es-ES" sz="3600" dirty="0">
              <a:solidFill>
                <a:srgbClr val="660066"/>
              </a:solidFill>
              <a:latin typeface="Century Gothic" pitchFamily="34" charset="0"/>
            </a:endParaRPr>
          </a:p>
        </p:txBody>
      </p:sp>
      <p:pic>
        <p:nvPicPr>
          <p:cNvPr id="3" name="2 Imagen" descr="LOGO TRANSPARENT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72400" y="188640"/>
            <a:ext cx="804323" cy="1124744"/>
          </a:xfrm>
          <a:prstGeom prst="rect">
            <a:avLst/>
          </a:prstGeom>
        </p:spPr>
      </p:pic>
      <p:sp>
        <p:nvSpPr>
          <p:cNvPr id="4" name="3 Rectángulo"/>
          <p:cNvSpPr/>
          <p:nvPr/>
        </p:nvSpPr>
        <p:spPr>
          <a:xfrm rot="16200000">
            <a:off x="6374057" y="3787183"/>
            <a:ext cx="44694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s-MX" sz="3200" b="1" dirty="0" smtClean="0">
                <a:solidFill>
                  <a:schemeClr val="bg1">
                    <a:lumMod val="75000"/>
                  </a:schemeClr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ROPES COURSE CAMP</a:t>
            </a:r>
          </a:p>
        </p:txBody>
      </p:sp>
      <p:sp>
        <p:nvSpPr>
          <p:cNvPr id="54274" name="AutoShape 2" descr="Mostrando 17511_533673366667939_294651957_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54275" name="Picture 3" descr="C:\Users\Liz\AppData\Local\Temp\17511_533673366667939_294651957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988840"/>
            <a:ext cx="6048672" cy="4536504"/>
          </a:xfrm>
          <a:prstGeom prst="rect">
            <a:avLst/>
          </a:prstGeom>
          <a:noFill/>
          <a:ln>
            <a:solidFill>
              <a:srgbClr val="660066"/>
            </a:solidFill>
          </a:ln>
        </p:spPr>
      </p:pic>
      <p:sp>
        <p:nvSpPr>
          <p:cNvPr id="14" name="13 Rectángulo"/>
          <p:cNvSpPr/>
          <p:nvPr/>
        </p:nvSpPr>
        <p:spPr>
          <a:xfrm>
            <a:off x="1187624" y="1196752"/>
            <a:ext cx="62646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Century Gothic" pitchFamily="34" charset="0"/>
              </a:rPr>
              <a:t>Outdoor treated wood will be purchased at a sawmill in the state of Durango.</a:t>
            </a:r>
            <a:endParaRPr lang="en-US" dirty="0"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LOGO TRANSPARENT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72400" y="188640"/>
            <a:ext cx="804323" cy="1124744"/>
          </a:xfrm>
          <a:prstGeom prst="rect">
            <a:avLst/>
          </a:prstGeom>
        </p:spPr>
      </p:pic>
      <p:sp>
        <p:nvSpPr>
          <p:cNvPr id="3" name="2 Rectángulo"/>
          <p:cNvSpPr/>
          <p:nvPr/>
        </p:nvSpPr>
        <p:spPr>
          <a:xfrm rot="16200000">
            <a:off x="6374057" y="3787183"/>
            <a:ext cx="44694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s-MX" sz="3200" b="1" dirty="0" smtClean="0">
                <a:solidFill>
                  <a:schemeClr val="bg1">
                    <a:lumMod val="75000"/>
                  </a:schemeClr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ROPES COURSE CAMP</a:t>
            </a:r>
          </a:p>
        </p:txBody>
      </p:sp>
      <p:sp>
        <p:nvSpPr>
          <p:cNvPr id="4" name="3 Rectángulo"/>
          <p:cNvSpPr>
            <a:spLocks noChangeArrowheads="1"/>
          </p:cNvSpPr>
          <p:nvPr/>
        </p:nvSpPr>
        <p:spPr bwMode="auto">
          <a:xfrm>
            <a:off x="395536" y="260648"/>
            <a:ext cx="27363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rgbClr val="660066"/>
                </a:solidFill>
                <a:latin typeface="Century Gothic" pitchFamily="34" charset="0"/>
              </a:rPr>
              <a:t>MATERIALS</a:t>
            </a:r>
            <a:endParaRPr lang="es-ES" sz="3600" dirty="0">
              <a:solidFill>
                <a:srgbClr val="660066"/>
              </a:solidFill>
              <a:latin typeface="Century Gothic" pitchFamily="34" charset="0"/>
            </a:endParaRPr>
          </a:p>
        </p:txBody>
      </p:sp>
      <p:pic>
        <p:nvPicPr>
          <p:cNvPr id="39938" name="Picture 2" descr="C:\Users\Liz\Desktop\ABUELO EXPEDICIONES\EVENTOS 2014\CONFERENCIA HUASTECA\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404664"/>
            <a:ext cx="1538071" cy="6165304"/>
          </a:xfrm>
          <a:prstGeom prst="rect">
            <a:avLst/>
          </a:prstGeom>
          <a:noFill/>
          <a:ln>
            <a:solidFill>
              <a:srgbClr val="800080"/>
            </a:solidFill>
          </a:ln>
        </p:spPr>
      </p:pic>
      <p:sp>
        <p:nvSpPr>
          <p:cNvPr id="6" name="5 Rectángulo"/>
          <p:cNvSpPr/>
          <p:nvPr/>
        </p:nvSpPr>
        <p:spPr>
          <a:xfrm>
            <a:off x="1403648" y="5301208"/>
            <a:ext cx="27606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s-MX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COST: $25,000 PESOS</a:t>
            </a:r>
          </a:p>
        </p:txBody>
      </p:sp>
      <p:sp>
        <p:nvSpPr>
          <p:cNvPr id="7" name="6 Rectángulo"/>
          <p:cNvSpPr/>
          <p:nvPr/>
        </p:nvSpPr>
        <p:spPr>
          <a:xfrm>
            <a:off x="1979712" y="4509120"/>
            <a:ext cx="12682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s-MX" sz="32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Posts</a:t>
            </a:r>
            <a:r>
              <a:rPr lang="es-MX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>
            <a:spLocks noChangeArrowheads="1"/>
          </p:cNvSpPr>
          <p:nvPr/>
        </p:nvSpPr>
        <p:spPr bwMode="auto">
          <a:xfrm>
            <a:off x="395536" y="260648"/>
            <a:ext cx="27363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rgbClr val="660066"/>
                </a:solidFill>
                <a:latin typeface="Century Gothic" pitchFamily="34" charset="0"/>
              </a:rPr>
              <a:t>MATERIALS</a:t>
            </a:r>
            <a:endParaRPr lang="es-ES" sz="3600" dirty="0">
              <a:solidFill>
                <a:srgbClr val="660066"/>
              </a:solidFill>
              <a:latin typeface="Century Gothic" pitchFamily="34" charset="0"/>
            </a:endParaRPr>
          </a:p>
        </p:txBody>
      </p:sp>
      <p:pic>
        <p:nvPicPr>
          <p:cNvPr id="3" name="2 Imagen" descr="LOGO TRANSPARENT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72400" y="188640"/>
            <a:ext cx="804323" cy="1124744"/>
          </a:xfrm>
          <a:prstGeom prst="rect">
            <a:avLst/>
          </a:prstGeom>
        </p:spPr>
      </p:pic>
      <p:sp>
        <p:nvSpPr>
          <p:cNvPr id="4" name="3 Rectángulo"/>
          <p:cNvSpPr/>
          <p:nvPr/>
        </p:nvSpPr>
        <p:spPr>
          <a:xfrm rot="16200000">
            <a:off x="6374057" y="3787183"/>
            <a:ext cx="44694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s-MX" sz="3200" b="1" dirty="0" smtClean="0">
                <a:solidFill>
                  <a:schemeClr val="bg1">
                    <a:lumMod val="75000"/>
                  </a:schemeClr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ROPES COURSE CAMP</a:t>
            </a:r>
          </a:p>
        </p:txBody>
      </p:sp>
      <p:graphicFrame>
        <p:nvGraphicFramePr>
          <p:cNvPr id="5" name="4 Tabla"/>
          <p:cNvGraphicFramePr>
            <a:graphicFrameLocks noGrp="1"/>
          </p:cNvGraphicFramePr>
          <p:nvPr/>
        </p:nvGraphicFramePr>
        <p:xfrm>
          <a:off x="1403648" y="4725144"/>
          <a:ext cx="6408712" cy="1872205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915530"/>
                <a:gridCol w="845105"/>
                <a:gridCol w="845105"/>
                <a:gridCol w="3802972"/>
              </a:tblGrid>
              <a:tr h="177966"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u="none" strike="noStrike" dirty="0"/>
                        <a:t>ESTACION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u="none" strike="noStrike" dirty="0"/>
                        <a:t>CANTIDAD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u="none" strike="noStrike" dirty="0"/>
                        <a:t>UNIDAD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u="none" strike="noStrike" dirty="0"/>
                        <a:t>DESCRIPCION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313221"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es-MX" sz="1100" b="1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CLIMBING NET</a:t>
                      </a:r>
                      <a:endParaRPr lang="es-MX" sz="1100" b="1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15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Metros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Cable barracuda de 3/8 para línea de seguridad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177966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 dirty="0"/>
                        <a:t>15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Metros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/>
                        <a:t>Cable barracuda 3/8 para línea superior 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77966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15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Metros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Cable barracuda de 3/8 para línea inferior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177966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6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Pieza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Grapas Crosby 3/8 en forma de "U" 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313221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 dirty="0"/>
                        <a:t>12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Pieza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Grapas galvanizadas 3/8 para sujeción de líneas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355933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3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Pieza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Red tejida de cuerda de nylon de 3 m de ancho x 3 m de largo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177966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6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Pieza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 dirty="0" smtClean="0"/>
                        <a:t>Guardacabos </a:t>
                      </a:r>
                      <a:r>
                        <a:rPr lang="es-MX" sz="1100" u="none" strike="noStrike" dirty="0"/>
                        <a:t>de 3/8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pic>
        <p:nvPicPr>
          <p:cNvPr id="7" name="6 Imagen" descr="gutto_arborism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59832" y="836712"/>
            <a:ext cx="4896544" cy="3672408"/>
          </a:xfrm>
          <a:prstGeom prst="rect">
            <a:avLst/>
          </a:prstGeom>
          <a:ln>
            <a:solidFill>
              <a:srgbClr val="660066"/>
            </a:solidFill>
          </a:ln>
          <a:effectLst>
            <a:outerShdw blurRad="50800" dist="38100" dir="2700000" sx="101000" sy="101000" algn="tl" rotWithShape="0">
              <a:prstClr val="black">
                <a:alpha val="45000"/>
              </a:prstClr>
            </a:outerShdw>
          </a:effectLst>
        </p:spPr>
      </p:pic>
      <p:sp>
        <p:nvSpPr>
          <p:cNvPr id="8" name="7 Rectángulo"/>
          <p:cNvSpPr/>
          <p:nvPr/>
        </p:nvSpPr>
        <p:spPr>
          <a:xfrm>
            <a:off x="179512" y="1844824"/>
            <a:ext cx="27783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s-MX" sz="32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Climbing</a:t>
            </a:r>
            <a:r>
              <a:rPr lang="es-MX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NET</a:t>
            </a:r>
          </a:p>
        </p:txBody>
      </p:sp>
      <p:sp>
        <p:nvSpPr>
          <p:cNvPr id="9" name="8 Rectángulo"/>
          <p:cNvSpPr/>
          <p:nvPr/>
        </p:nvSpPr>
        <p:spPr>
          <a:xfrm>
            <a:off x="179512" y="2708920"/>
            <a:ext cx="27606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s-MX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COST: $25,000 PESOS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a"/>
          <p:cNvGraphicFramePr>
            <a:graphicFrameLocks noGrp="1"/>
          </p:cNvGraphicFramePr>
          <p:nvPr/>
        </p:nvGraphicFramePr>
        <p:xfrm>
          <a:off x="755576" y="4653136"/>
          <a:ext cx="7128791" cy="1791072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858890"/>
                <a:gridCol w="858890"/>
                <a:gridCol w="1221927"/>
                <a:gridCol w="4189084"/>
              </a:tblGrid>
              <a:tr h="190500">
                <a:tc rowSpan="8">
                  <a:txBody>
                    <a:bodyPr/>
                    <a:lstStyle/>
                    <a:p>
                      <a:pPr algn="ctr" fontAlgn="ctr"/>
                      <a:r>
                        <a:rPr lang="es-MX" sz="1100" b="1" u="none" strike="noStrike" dirty="0" smtClean="0"/>
                        <a:t>FLYING TRAPEZE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15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Metros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 dirty="0"/>
                        <a:t>Cable barracuda de 3/8 para línea de seguridad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19050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30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Metros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/>
                        <a:t>Cable barracuda 3/8 para líneas superiores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67072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6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Pieza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Grapas Crosby en forma de "U" para sujeción de línea de seguridad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19050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12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Pieza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Grapas galvanizadas para sujeción de líneas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38100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26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Pieza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 dirty="0"/>
                        <a:t>Postes de madera tratada para exteriores de 2 pies de largo x 4 </a:t>
                      </a:r>
                      <a:r>
                        <a:rPr lang="es-MX" sz="1100" u="none" strike="noStrike" dirty="0" err="1"/>
                        <a:t>pulg</a:t>
                      </a:r>
                      <a:r>
                        <a:rPr lang="es-MX" sz="1100" u="none" strike="noStrike" dirty="0"/>
                        <a:t>. </a:t>
                      </a:r>
                      <a:r>
                        <a:rPr lang="es-MX" sz="1100" u="none" strike="noStrike" dirty="0" smtClean="0"/>
                        <a:t>de </a:t>
                      </a:r>
                      <a:r>
                        <a:rPr lang="es-MX" sz="1100" u="none" strike="noStrike" dirty="0"/>
                        <a:t>diámetro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19050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104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Metros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Cable 1/4 para líneas de trapecios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19050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26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Pieza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Grapas galvanizadas 3/8 para sujeción de trapecios 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19050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156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Pieza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 dirty="0"/>
                        <a:t>Remaches para cable 1/4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pic>
        <p:nvPicPr>
          <p:cNvPr id="3" name="2 Imagen" descr="Dibuj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87824" y="908720"/>
            <a:ext cx="4939352" cy="3387491"/>
          </a:xfrm>
          <a:prstGeom prst="rect">
            <a:avLst/>
          </a:prstGeom>
          <a:ln>
            <a:solidFill>
              <a:srgbClr val="660066"/>
            </a:solidFill>
          </a:ln>
          <a:effectLst>
            <a:outerShdw blurRad="50800" dist="38100" dir="2700000" sx="101000" sy="101000" algn="tl" rotWithShape="0">
              <a:prstClr val="black">
                <a:alpha val="45000"/>
              </a:prstClr>
            </a:outerShdw>
          </a:effectLst>
        </p:spPr>
      </p:pic>
      <p:sp>
        <p:nvSpPr>
          <p:cNvPr id="4" name="3 Rectángulo"/>
          <p:cNvSpPr>
            <a:spLocks noChangeArrowheads="1"/>
          </p:cNvSpPr>
          <p:nvPr/>
        </p:nvSpPr>
        <p:spPr bwMode="auto">
          <a:xfrm>
            <a:off x="395536" y="260648"/>
            <a:ext cx="27363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rgbClr val="660066"/>
                </a:solidFill>
                <a:latin typeface="Century Gothic" pitchFamily="34" charset="0"/>
              </a:rPr>
              <a:t>MATERIALS</a:t>
            </a:r>
            <a:endParaRPr lang="es-ES" sz="3600" dirty="0">
              <a:solidFill>
                <a:srgbClr val="660066"/>
              </a:solidFill>
              <a:latin typeface="Century Gothic" pitchFamily="34" charset="0"/>
            </a:endParaRPr>
          </a:p>
        </p:txBody>
      </p:sp>
      <p:pic>
        <p:nvPicPr>
          <p:cNvPr id="5" name="4 Imagen" descr="LOGO TRANSPARENT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72400" y="188640"/>
            <a:ext cx="804323" cy="1124744"/>
          </a:xfrm>
          <a:prstGeom prst="rect">
            <a:avLst/>
          </a:prstGeom>
        </p:spPr>
      </p:pic>
      <p:sp>
        <p:nvSpPr>
          <p:cNvPr id="6" name="5 Rectángulo"/>
          <p:cNvSpPr/>
          <p:nvPr/>
        </p:nvSpPr>
        <p:spPr>
          <a:xfrm rot="16200000">
            <a:off x="6374057" y="3787183"/>
            <a:ext cx="44694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s-MX" sz="3200" b="1" dirty="0" smtClean="0">
                <a:solidFill>
                  <a:schemeClr val="bg1">
                    <a:lumMod val="75000"/>
                  </a:schemeClr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ROPES COURSE CAMP</a:t>
            </a:r>
          </a:p>
        </p:txBody>
      </p:sp>
      <p:sp>
        <p:nvSpPr>
          <p:cNvPr id="7" name="6 Rectángulo"/>
          <p:cNvSpPr/>
          <p:nvPr/>
        </p:nvSpPr>
        <p:spPr>
          <a:xfrm>
            <a:off x="755576" y="1556792"/>
            <a:ext cx="1760418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s-MX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FLYING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s-MX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TRAPEZE</a:t>
            </a:r>
          </a:p>
        </p:txBody>
      </p:sp>
      <p:graphicFrame>
        <p:nvGraphicFramePr>
          <p:cNvPr id="8" name="7 Tabla"/>
          <p:cNvGraphicFramePr>
            <a:graphicFrameLocks noGrp="1"/>
          </p:cNvGraphicFramePr>
          <p:nvPr/>
        </p:nvGraphicFramePr>
        <p:xfrm>
          <a:off x="755576" y="4437112"/>
          <a:ext cx="7128792" cy="177966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855455"/>
                <a:gridCol w="855455"/>
                <a:gridCol w="1211895"/>
                <a:gridCol w="4205987"/>
              </a:tblGrid>
              <a:tr h="177966"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u="none" strike="noStrike" dirty="0"/>
                        <a:t>ESTACION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u="none" strike="noStrike" dirty="0"/>
                        <a:t>CANTIDAD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u="none" strike="noStrike" dirty="0"/>
                        <a:t>UNIDAD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u="none" strike="noStrike" dirty="0"/>
                        <a:t>DESCRIPCION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sp>
        <p:nvSpPr>
          <p:cNvPr id="9" name="8 Rectángulo"/>
          <p:cNvSpPr/>
          <p:nvPr/>
        </p:nvSpPr>
        <p:spPr>
          <a:xfrm>
            <a:off x="179512" y="2708920"/>
            <a:ext cx="27606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s-MX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COST: $25,000 PESOS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>
            <a:spLocks noChangeArrowheads="1"/>
          </p:cNvSpPr>
          <p:nvPr/>
        </p:nvSpPr>
        <p:spPr bwMode="auto">
          <a:xfrm>
            <a:off x="395536" y="260648"/>
            <a:ext cx="27363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rgbClr val="660066"/>
                </a:solidFill>
                <a:latin typeface="Century Gothic" pitchFamily="34" charset="0"/>
              </a:rPr>
              <a:t>MATERIALS</a:t>
            </a:r>
            <a:endParaRPr lang="es-ES" sz="3600" dirty="0">
              <a:solidFill>
                <a:srgbClr val="660066"/>
              </a:solidFill>
              <a:latin typeface="Century Gothic" pitchFamily="34" charset="0"/>
            </a:endParaRPr>
          </a:p>
        </p:txBody>
      </p:sp>
      <p:pic>
        <p:nvPicPr>
          <p:cNvPr id="5" name="4 Imagen" descr="LOGO TRANSPARENT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72400" y="188640"/>
            <a:ext cx="804323" cy="1124744"/>
          </a:xfrm>
          <a:prstGeom prst="rect">
            <a:avLst/>
          </a:prstGeom>
        </p:spPr>
      </p:pic>
      <p:sp>
        <p:nvSpPr>
          <p:cNvPr id="6" name="5 Rectángulo"/>
          <p:cNvSpPr/>
          <p:nvPr/>
        </p:nvSpPr>
        <p:spPr>
          <a:xfrm rot="16200000">
            <a:off x="6374057" y="3787183"/>
            <a:ext cx="44694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s-MX" sz="3200" b="1" dirty="0" smtClean="0">
                <a:solidFill>
                  <a:schemeClr val="bg1">
                    <a:lumMod val="75000"/>
                  </a:schemeClr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ROPES COURSE CAMP</a:t>
            </a:r>
          </a:p>
        </p:txBody>
      </p:sp>
      <p:sp>
        <p:nvSpPr>
          <p:cNvPr id="7" name="6 Rectángulo"/>
          <p:cNvSpPr/>
          <p:nvPr/>
        </p:nvSpPr>
        <p:spPr>
          <a:xfrm>
            <a:off x="1115616" y="5085184"/>
            <a:ext cx="26420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s-MX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EQUILIBRIUM</a:t>
            </a:r>
          </a:p>
        </p:txBody>
      </p:sp>
      <p:graphicFrame>
        <p:nvGraphicFramePr>
          <p:cNvPr id="9" name="8 Tabla"/>
          <p:cNvGraphicFramePr>
            <a:graphicFrameLocks noGrp="1"/>
          </p:cNvGraphicFramePr>
          <p:nvPr/>
        </p:nvGraphicFramePr>
        <p:xfrm>
          <a:off x="179512" y="1844824"/>
          <a:ext cx="3600399" cy="2705100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808253"/>
                <a:gridCol w="631907"/>
                <a:gridCol w="504056"/>
                <a:gridCol w="1656183"/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u="none" strike="noStrike" dirty="0"/>
                        <a:t>ESTACION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u="none" strike="noStrike" dirty="0"/>
                        <a:t>CANTIDAD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u="none" strike="noStrike" dirty="0"/>
                        <a:t>UNIDAD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u="none" strike="noStrike" dirty="0"/>
                        <a:t>DESCRIPCION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90500"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es-MX" sz="1100" b="1" u="none" strike="noStrike" dirty="0" smtClean="0"/>
                        <a:t>EQUILIBRIUM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15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 dirty="0"/>
                        <a:t>Metros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Cable barracuda de 3/8 para línea de seguridad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19050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30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Metros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/>
                        <a:t>Cable barracuda 3/8 para líneas superiores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38100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6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Pieza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Grapas Crosby en forma de "U" para sujeción de línea de seguridad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19050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 dirty="0"/>
                        <a:t>12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Pieza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Grapas galvanizadas 3/8 para sujeción de líneas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19050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 dirty="0"/>
                        <a:t>4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Pieza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/>
                        <a:t>Postes de 2.40 m x 6 pulg de diámetro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19050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32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Metros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Cable de acero 1/4 para sujeción de postes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19050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64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Pieza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 err="1"/>
                        <a:t>Grapas</a:t>
                      </a:r>
                      <a:r>
                        <a:rPr lang="pt-BR" sz="1100" u="none" strike="noStrike" dirty="0"/>
                        <a:t> galvanizadas 1/4 para tirantes de troncos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pic>
        <p:nvPicPr>
          <p:cNvPr id="10" name="Picture 2" descr="http://prague-stay.com/img/13416/2/false/lanove-centrum-propast-dite-8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980728"/>
            <a:ext cx="4032448" cy="5376598"/>
          </a:xfrm>
          <a:prstGeom prst="rect">
            <a:avLst/>
          </a:prstGeom>
          <a:noFill/>
          <a:ln>
            <a:solidFill>
              <a:srgbClr val="660066"/>
            </a:solidFill>
          </a:ln>
        </p:spPr>
      </p:pic>
      <p:sp>
        <p:nvSpPr>
          <p:cNvPr id="8" name="7 Rectángulo"/>
          <p:cNvSpPr/>
          <p:nvPr/>
        </p:nvSpPr>
        <p:spPr>
          <a:xfrm>
            <a:off x="1043608" y="5733256"/>
            <a:ext cx="27606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s-MX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COST: $25,000 PESOS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>
            <a:spLocks noChangeArrowheads="1"/>
          </p:cNvSpPr>
          <p:nvPr/>
        </p:nvSpPr>
        <p:spPr bwMode="auto">
          <a:xfrm>
            <a:off x="395536" y="260648"/>
            <a:ext cx="27363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rgbClr val="660066"/>
                </a:solidFill>
                <a:latin typeface="Century Gothic" pitchFamily="34" charset="0"/>
              </a:rPr>
              <a:t>MATERIALS</a:t>
            </a:r>
            <a:endParaRPr lang="es-ES" sz="3600" dirty="0">
              <a:solidFill>
                <a:srgbClr val="660066"/>
              </a:solidFill>
              <a:latin typeface="Century Gothic" pitchFamily="34" charset="0"/>
            </a:endParaRPr>
          </a:p>
        </p:txBody>
      </p:sp>
      <p:pic>
        <p:nvPicPr>
          <p:cNvPr id="3" name="2 Imagen" descr="LOGO TRANSPARENT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72400" y="188640"/>
            <a:ext cx="804323" cy="1124744"/>
          </a:xfrm>
          <a:prstGeom prst="rect">
            <a:avLst/>
          </a:prstGeom>
        </p:spPr>
      </p:pic>
      <p:sp>
        <p:nvSpPr>
          <p:cNvPr id="4" name="3 Rectángulo"/>
          <p:cNvSpPr/>
          <p:nvPr/>
        </p:nvSpPr>
        <p:spPr>
          <a:xfrm rot="16200000">
            <a:off x="6374057" y="3787183"/>
            <a:ext cx="44694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s-MX" sz="3200" b="1" dirty="0" smtClean="0">
                <a:solidFill>
                  <a:schemeClr val="bg1">
                    <a:lumMod val="75000"/>
                  </a:schemeClr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ROPES COURSE CAMP</a:t>
            </a:r>
          </a:p>
        </p:txBody>
      </p:sp>
      <p:graphicFrame>
        <p:nvGraphicFramePr>
          <p:cNvPr id="9" name="8 Tabla"/>
          <p:cNvGraphicFramePr>
            <a:graphicFrameLocks noGrp="1"/>
          </p:cNvGraphicFramePr>
          <p:nvPr/>
        </p:nvGraphicFramePr>
        <p:xfrm>
          <a:off x="971600" y="5013176"/>
          <a:ext cx="7128792" cy="171450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712879"/>
                <a:gridCol w="1015313"/>
                <a:gridCol w="1224136"/>
                <a:gridCol w="4176464"/>
              </a:tblGrid>
              <a:tr h="190500">
                <a:tc rowSpan="8">
                  <a:txBody>
                    <a:bodyPr/>
                    <a:lstStyle/>
                    <a:p>
                      <a:pPr algn="ctr" fontAlgn="ctr"/>
                      <a:r>
                        <a:rPr lang="es-MX" sz="1100" b="1" u="none" strike="noStrike" dirty="0" smtClean="0"/>
                        <a:t>LIANA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15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Metros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 dirty="0"/>
                        <a:t>Cable barracuda de 3/8 para línea de seguridad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19050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15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Metros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/>
                        <a:t>Cable barracuda 3/8 para línea superior 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9050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15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Metros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Cable barracuda de 3/8 para línea inferior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38100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 dirty="0"/>
                        <a:t>6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Pieza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 dirty="0"/>
                        <a:t>Grapas </a:t>
                      </a:r>
                      <a:r>
                        <a:rPr lang="es-MX" sz="1100" u="none" strike="noStrike" dirty="0" err="1"/>
                        <a:t>Crosby</a:t>
                      </a:r>
                      <a:r>
                        <a:rPr lang="es-MX" sz="1100" u="none" strike="noStrike" dirty="0"/>
                        <a:t> en forma de "U" para sujeción de línea de seguridad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19050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12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Pieza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Grapas galvanizadas 3/8 para sujeción de líneas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19050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78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Metros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cadena para liana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19050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26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Pieza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Grapas galvanizadas para sujeción de lianas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19050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78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Metros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 dirty="0" err="1"/>
                        <a:t>mangera</a:t>
                      </a:r>
                      <a:r>
                        <a:rPr lang="es-MX" sz="1100" u="none" strike="noStrike" dirty="0"/>
                        <a:t> para cadena de liana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graphicFrame>
        <p:nvGraphicFramePr>
          <p:cNvPr id="10" name="9 Tabla"/>
          <p:cNvGraphicFramePr>
            <a:graphicFrameLocks noGrp="1"/>
          </p:cNvGraphicFramePr>
          <p:nvPr/>
        </p:nvGraphicFramePr>
        <p:xfrm>
          <a:off x="971600" y="4797152"/>
          <a:ext cx="7128792" cy="177966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720080"/>
                <a:gridCol w="990830"/>
                <a:gridCol w="1241418"/>
                <a:gridCol w="4176464"/>
              </a:tblGrid>
              <a:tr h="177966"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u="none" strike="noStrike" dirty="0"/>
                        <a:t>ESTACION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u="none" strike="noStrike" dirty="0"/>
                        <a:t>CANTIDAD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u="none" strike="noStrike" dirty="0"/>
                        <a:t>UNIDAD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u="none" strike="noStrike" dirty="0"/>
                        <a:t>DESCRIPCION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sp>
        <p:nvSpPr>
          <p:cNvPr id="11" name="10 Rectángulo"/>
          <p:cNvSpPr/>
          <p:nvPr/>
        </p:nvSpPr>
        <p:spPr>
          <a:xfrm>
            <a:off x="251520" y="2564904"/>
            <a:ext cx="13901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s-MX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LIANA</a:t>
            </a:r>
          </a:p>
        </p:txBody>
      </p:sp>
      <p:pic>
        <p:nvPicPr>
          <p:cNvPr id="12" name="Picture 2" descr="http://images.gadmin.st.s3.amazonaws.com/n53313/images/key_liech/triesen-seilpark-im-forst-0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124744"/>
            <a:ext cx="6168874" cy="3456384"/>
          </a:xfrm>
          <a:prstGeom prst="rect">
            <a:avLst/>
          </a:prstGeom>
          <a:noFill/>
          <a:ln>
            <a:solidFill>
              <a:srgbClr val="660066"/>
            </a:solidFill>
          </a:ln>
        </p:spPr>
      </p:pic>
      <p:sp>
        <p:nvSpPr>
          <p:cNvPr id="13" name="12 Rectángulo"/>
          <p:cNvSpPr/>
          <p:nvPr/>
        </p:nvSpPr>
        <p:spPr>
          <a:xfrm>
            <a:off x="0" y="3356992"/>
            <a:ext cx="19511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s-MX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COST: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s-MX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$25,000 PESOS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 descr="LOGO TRANSPARENT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172400" y="188640"/>
            <a:ext cx="804323" cy="1124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>
            <a:spLocks noChangeArrowheads="1"/>
          </p:cNvSpPr>
          <p:nvPr/>
        </p:nvSpPr>
        <p:spPr bwMode="auto">
          <a:xfrm>
            <a:off x="395536" y="260648"/>
            <a:ext cx="27363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rgbClr val="660066"/>
                </a:solidFill>
                <a:latin typeface="Century Gothic" pitchFamily="34" charset="0"/>
              </a:rPr>
              <a:t>MATERIALS</a:t>
            </a:r>
            <a:endParaRPr lang="es-ES" sz="3600" dirty="0">
              <a:solidFill>
                <a:srgbClr val="660066"/>
              </a:solidFill>
              <a:latin typeface="Century Gothic" pitchFamily="34" charset="0"/>
            </a:endParaRPr>
          </a:p>
        </p:txBody>
      </p:sp>
      <p:pic>
        <p:nvPicPr>
          <p:cNvPr id="3" name="2 Imagen" descr="LOGO TRANSPARENT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72400" y="188640"/>
            <a:ext cx="804323" cy="1124744"/>
          </a:xfrm>
          <a:prstGeom prst="rect">
            <a:avLst/>
          </a:prstGeom>
        </p:spPr>
      </p:pic>
      <p:sp>
        <p:nvSpPr>
          <p:cNvPr id="4" name="3 Rectángulo"/>
          <p:cNvSpPr/>
          <p:nvPr/>
        </p:nvSpPr>
        <p:spPr>
          <a:xfrm rot="16200000">
            <a:off x="6374057" y="3787183"/>
            <a:ext cx="44694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s-MX" sz="3200" b="1" dirty="0" smtClean="0">
                <a:solidFill>
                  <a:schemeClr val="bg1">
                    <a:lumMod val="75000"/>
                  </a:schemeClr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ROPES COURSE CAMP</a:t>
            </a:r>
          </a:p>
        </p:txBody>
      </p:sp>
      <p:graphicFrame>
        <p:nvGraphicFramePr>
          <p:cNvPr id="7" name="6 Tabla"/>
          <p:cNvGraphicFramePr>
            <a:graphicFrameLocks noGrp="1"/>
          </p:cNvGraphicFramePr>
          <p:nvPr/>
        </p:nvGraphicFramePr>
        <p:xfrm>
          <a:off x="1547664" y="4797152"/>
          <a:ext cx="6396558" cy="1905000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621025"/>
                <a:gridCol w="675119"/>
                <a:gridCol w="1152128"/>
                <a:gridCol w="3948286"/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u="none" strike="noStrike" dirty="0"/>
                        <a:t>ESTACION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u="none" strike="noStrike" dirty="0"/>
                        <a:t>CANTIDAD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u="none" strike="noStrike" dirty="0"/>
                        <a:t>UNIDAD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u="none" strike="noStrike" dirty="0"/>
                        <a:t>DESCRIPCION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90500">
                <a:tc rowSpan="8">
                  <a:txBody>
                    <a:bodyPr/>
                    <a:lstStyle/>
                    <a:p>
                      <a:pPr algn="ctr" fontAlgn="ctr"/>
                      <a:r>
                        <a:rPr lang="es-MX" sz="1100" b="1" u="none" strike="noStrike" dirty="0"/>
                        <a:t>LOOPS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15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Metros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Cable barracuda de 3/8 para línea de seguridad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19050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15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Metros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/>
                        <a:t>Cable barracuda 3/8 para línea superior 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9050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78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Metros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Cable barracuda 3/8 para 26 loops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38100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6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Pieza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Grapas Crosby en forma de "U" para sujeción de línea de seguridad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19050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6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Pieza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Grapas galvanizadas 3/8 para sujeción de línea superior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19050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26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Pieza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Grapas galvanizadas 3/8 para sujecion de loops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19050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156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Pieza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Remaches de aluminio para cable 3/8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19050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26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Metros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 dirty="0"/>
                        <a:t>Manguera transparente para protección de </a:t>
                      </a:r>
                      <a:r>
                        <a:rPr lang="es-MX" sz="1100" u="none" strike="noStrike" dirty="0" err="1"/>
                        <a:t>loops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pic>
        <p:nvPicPr>
          <p:cNvPr id="8" name="Picture 2" descr="http://www.infoinsubria.com/wp-content/uploads/2012/09/monte-tamar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980728"/>
            <a:ext cx="5495925" cy="3676651"/>
          </a:xfrm>
          <a:prstGeom prst="rect">
            <a:avLst/>
          </a:prstGeom>
          <a:solidFill>
            <a:srgbClr val="800080"/>
          </a:solidFill>
          <a:ln>
            <a:solidFill>
              <a:srgbClr val="660066"/>
            </a:solidFill>
          </a:ln>
        </p:spPr>
      </p:pic>
      <p:sp>
        <p:nvSpPr>
          <p:cNvPr id="9" name="8 Rectángulo"/>
          <p:cNvSpPr/>
          <p:nvPr/>
        </p:nvSpPr>
        <p:spPr>
          <a:xfrm>
            <a:off x="467544" y="2132856"/>
            <a:ext cx="14975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s-MX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LOOPS</a:t>
            </a:r>
          </a:p>
        </p:txBody>
      </p:sp>
      <p:sp>
        <p:nvSpPr>
          <p:cNvPr id="10" name="9 Rectángulo"/>
          <p:cNvSpPr/>
          <p:nvPr/>
        </p:nvSpPr>
        <p:spPr>
          <a:xfrm>
            <a:off x="179512" y="3140968"/>
            <a:ext cx="19511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s-MX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COST: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s-MX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$25,000 PESOS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>
            <a:spLocks noChangeArrowheads="1"/>
          </p:cNvSpPr>
          <p:nvPr/>
        </p:nvSpPr>
        <p:spPr bwMode="auto">
          <a:xfrm>
            <a:off x="395536" y="260648"/>
            <a:ext cx="27363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rgbClr val="660066"/>
                </a:solidFill>
                <a:latin typeface="Century Gothic" pitchFamily="34" charset="0"/>
              </a:rPr>
              <a:t>MATERIALS</a:t>
            </a:r>
            <a:endParaRPr lang="es-ES" sz="3600" dirty="0">
              <a:solidFill>
                <a:srgbClr val="660066"/>
              </a:solidFill>
              <a:latin typeface="Century Gothic" pitchFamily="34" charset="0"/>
            </a:endParaRPr>
          </a:p>
        </p:txBody>
      </p:sp>
      <p:pic>
        <p:nvPicPr>
          <p:cNvPr id="3" name="2 Imagen" descr="LOGO TRANSPARENT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72400" y="188640"/>
            <a:ext cx="804323" cy="1124744"/>
          </a:xfrm>
          <a:prstGeom prst="rect">
            <a:avLst/>
          </a:prstGeom>
        </p:spPr>
      </p:pic>
      <p:sp>
        <p:nvSpPr>
          <p:cNvPr id="4" name="3 Rectángulo"/>
          <p:cNvSpPr/>
          <p:nvPr/>
        </p:nvSpPr>
        <p:spPr>
          <a:xfrm rot="16200000">
            <a:off x="6374057" y="3787183"/>
            <a:ext cx="44694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s-MX" sz="3200" b="1" dirty="0" smtClean="0">
                <a:solidFill>
                  <a:schemeClr val="bg1">
                    <a:lumMod val="75000"/>
                  </a:schemeClr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ROPES COURSE CAMP</a:t>
            </a:r>
          </a:p>
        </p:txBody>
      </p:sp>
      <p:graphicFrame>
        <p:nvGraphicFramePr>
          <p:cNvPr id="10" name="9 Tabla"/>
          <p:cNvGraphicFramePr>
            <a:graphicFrameLocks noGrp="1"/>
          </p:cNvGraphicFramePr>
          <p:nvPr/>
        </p:nvGraphicFramePr>
        <p:xfrm>
          <a:off x="179511" y="1916832"/>
          <a:ext cx="4176464" cy="233934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720080"/>
                <a:gridCol w="648072"/>
                <a:gridCol w="504056"/>
                <a:gridCol w="2304256"/>
              </a:tblGrid>
              <a:tr h="190500">
                <a:tc rowSpan="9">
                  <a:txBody>
                    <a:bodyPr/>
                    <a:lstStyle/>
                    <a:p>
                      <a:pPr algn="ctr" fontAlgn="ctr"/>
                      <a:r>
                        <a:rPr lang="es-MX" sz="1100" b="1" u="none" strike="noStrike" dirty="0" smtClean="0"/>
                        <a:t>TIRES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15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 dirty="0"/>
                        <a:t>Metros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Cable barracuda de 3/8 para línea de seguridad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19050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15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Metros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u="none" strike="noStrike"/>
                        <a:t>Cable barracuda 3/8 para línea superior 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9050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48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Metros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cable acero 1/4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38100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6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Pieza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Grapas Crosby en forma de "U" para sujeción de línea de seguridad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19050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6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Pieza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Grapas galvanizadas 3/8 para sujeción de línea superior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19050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12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Pieza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Llantas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19050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72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Pieza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Remaches para cable 1/4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19050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12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Pieza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Grapas galvanizadas 3/8 para sujeción de líneas de llantas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19050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/>
                        <a:t>12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 dirty="0"/>
                        <a:t>Pieza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 dirty="0"/>
                        <a:t>Herrajes para sujeción de llantas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graphicFrame>
        <p:nvGraphicFramePr>
          <p:cNvPr id="11" name="10 Tabla"/>
          <p:cNvGraphicFramePr>
            <a:graphicFrameLocks noGrp="1"/>
          </p:cNvGraphicFramePr>
          <p:nvPr/>
        </p:nvGraphicFramePr>
        <p:xfrm>
          <a:off x="179512" y="1772816"/>
          <a:ext cx="4176464" cy="16764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720079"/>
                <a:gridCol w="648072"/>
                <a:gridCol w="504056"/>
                <a:gridCol w="2304257"/>
              </a:tblGrid>
              <a:tr h="144016"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u="none" strike="noStrike" dirty="0"/>
                        <a:t>ESTACION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u="none" strike="noStrike" dirty="0"/>
                        <a:t>CANTIDAD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u="none" strike="noStrike" dirty="0"/>
                        <a:t>UNIDAD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u="none" strike="noStrike" dirty="0"/>
                        <a:t>DESCRIPCION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pic>
        <p:nvPicPr>
          <p:cNvPr id="12" name="Picture 2" descr="https://encrypted-tbn1.gstatic.com/images?q=tbn:ANd9GcQu4atRp7t_HeweNFIZY50aCe_p3fci27_FntX5kgYmKTiqrpw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1" y="980728"/>
            <a:ext cx="3501335" cy="5272970"/>
          </a:xfrm>
          <a:prstGeom prst="rect">
            <a:avLst/>
          </a:prstGeom>
          <a:noFill/>
          <a:ln>
            <a:solidFill>
              <a:srgbClr val="660066"/>
            </a:solidFill>
          </a:ln>
        </p:spPr>
      </p:pic>
      <p:sp>
        <p:nvSpPr>
          <p:cNvPr id="13" name="12 Rectángulo"/>
          <p:cNvSpPr/>
          <p:nvPr/>
        </p:nvSpPr>
        <p:spPr>
          <a:xfrm>
            <a:off x="2483768" y="5085184"/>
            <a:ext cx="1138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s-MX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TIRES</a:t>
            </a:r>
          </a:p>
        </p:txBody>
      </p:sp>
      <p:sp>
        <p:nvSpPr>
          <p:cNvPr id="9" name="8 Rectángulo"/>
          <p:cNvSpPr/>
          <p:nvPr/>
        </p:nvSpPr>
        <p:spPr>
          <a:xfrm>
            <a:off x="1619672" y="5661248"/>
            <a:ext cx="27606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s-MX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COST: $25,000 PESOS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t1.gstatic.com/images?q=tbn:ANd9GcR2QrM8qR_I_tu3b4FlPM8T09lz-vniTAzDuME5DZDPh2JnPplqG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060848"/>
            <a:ext cx="1944216" cy="1944216"/>
          </a:xfrm>
          <a:prstGeom prst="rect">
            <a:avLst/>
          </a:prstGeom>
          <a:noFill/>
        </p:spPr>
      </p:pic>
      <p:pic>
        <p:nvPicPr>
          <p:cNvPr id="1028" name="Picture 4" descr="http://www.petzl.com/sfc/servlet.shepherd/version/download/068w0000001OsXKAA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2132856"/>
            <a:ext cx="2088232" cy="1901480"/>
          </a:xfrm>
          <a:prstGeom prst="rect">
            <a:avLst/>
          </a:prstGeom>
          <a:noFill/>
        </p:spPr>
      </p:pic>
      <p:pic>
        <p:nvPicPr>
          <p:cNvPr id="11" name="10 Imagen" descr="petzlamdtriactlockcarabiner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4048" y="4581128"/>
            <a:ext cx="1972820" cy="1972820"/>
          </a:xfrm>
          <a:prstGeom prst="rect">
            <a:avLst/>
          </a:prstGeom>
        </p:spPr>
      </p:pic>
      <p:pic>
        <p:nvPicPr>
          <p:cNvPr id="1026" name="Picture 2" descr="http://petzl.com.ec/images/SPELEGYC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8144" y="1916832"/>
            <a:ext cx="2232248" cy="2232248"/>
          </a:xfrm>
          <a:prstGeom prst="rect">
            <a:avLst/>
          </a:prstGeom>
          <a:noFill/>
        </p:spPr>
      </p:pic>
      <p:pic>
        <p:nvPicPr>
          <p:cNvPr id="3" name="Picture 4" descr="http://equipoderapel.com/accesorios/Cuerda-Dinamica-9mm-petzl-G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6200000">
            <a:off x="1880546" y="3710147"/>
            <a:ext cx="1390650" cy="3143250"/>
          </a:xfrm>
          <a:prstGeom prst="rect">
            <a:avLst/>
          </a:prstGeom>
          <a:noFill/>
        </p:spPr>
      </p:pic>
      <p:pic>
        <p:nvPicPr>
          <p:cNvPr id="12" name="11 Imagen" descr="LOGO TRANSPARENTE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172400" y="188640"/>
            <a:ext cx="804323" cy="1124744"/>
          </a:xfrm>
          <a:prstGeom prst="rect">
            <a:avLst/>
          </a:prstGeom>
        </p:spPr>
      </p:pic>
      <p:sp>
        <p:nvSpPr>
          <p:cNvPr id="13" name="12 Rectángulo"/>
          <p:cNvSpPr/>
          <p:nvPr/>
        </p:nvSpPr>
        <p:spPr>
          <a:xfrm rot="16200000">
            <a:off x="6374057" y="3787183"/>
            <a:ext cx="44694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s-MX" sz="3200" b="1" dirty="0" smtClean="0">
                <a:solidFill>
                  <a:schemeClr val="bg1">
                    <a:lumMod val="75000"/>
                  </a:schemeClr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ROPES COURSE CAMP</a:t>
            </a:r>
          </a:p>
        </p:txBody>
      </p:sp>
      <p:sp>
        <p:nvSpPr>
          <p:cNvPr id="14" name="13 Rectángulo"/>
          <p:cNvSpPr>
            <a:spLocks noChangeArrowheads="1"/>
          </p:cNvSpPr>
          <p:nvPr/>
        </p:nvSpPr>
        <p:spPr bwMode="auto">
          <a:xfrm>
            <a:off x="395536" y="260648"/>
            <a:ext cx="27363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rgbClr val="660066"/>
                </a:solidFill>
                <a:latin typeface="Century Gothic" pitchFamily="34" charset="0"/>
              </a:rPr>
              <a:t>EQUIPMENT</a:t>
            </a:r>
            <a:endParaRPr lang="es-ES" sz="3600" dirty="0">
              <a:solidFill>
                <a:srgbClr val="660066"/>
              </a:solidFill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>
            <a:spLocks noChangeArrowheads="1"/>
          </p:cNvSpPr>
          <p:nvPr/>
        </p:nvSpPr>
        <p:spPr bwMode="auto">
          <a:xfrm>
            <a:off x="395536" y="260648"/>
            <a:ext cx="27363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rgbClr val="660066"/>
                </a:solidFill>
                <a:latin typeface="Century Gothic" pitchFamily="34" charset="0"/>
              </a:rPr>
              <a:t>MATERIALS</a:t>
            </a:r>
            <a:endParaRPr lang="es-ES" sz="3600" dirty="0">
              <a:solidFill>
                <a:srgbClr val="660066"/>
              </a:solidFill>
              <a:latin typeface="Century Gothic" pitchFamily="34" charset="0"/>
            </a:endParaRPr>
          </a:p>
        </p:txBody>
      </p:sp>
      <p:pic>
        <p:nvPicPr>
          <p:cNvPr id="3" name="2 Imagen" descr="LOGO TRANSPARENT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72400" y="188640"/>
            <a:ext cx="804323" cy="1124744"/>
          </a:xfrm>
          <a:prstGeom prst="rect">
            <a:avLst/>
          </a:prstGeom>
        </p:spPr>
      </p:pic>
      <p:sp>
        <p:nvSpPr>
          <p:cNvPr id="4" name="3 Rectángulo"/>
          <p:cNvSpPr/>
          <p:nvPr/>
        </p:nvSpPr>
        <p:spPr>
          <a:xfrm rot="16200000">
            <a:off x="6374057" y="3787183"/>
            <a:ext cx="44694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s-MX" sz="3200" b="1" dirty="0" smtClean="0">
                <a:solidFill>
                  <a:schemeClr val="bg1">
                    <a:lumMod val="75000"/>
                  </a:schemeClr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ROPES COURSE CAMP</a:t>
            </a:r>
          </a:p>
        </p:txBody>
      </p:sp>
      <p:sp>
        <p:nvSpPr>
          <p:cNvPr id="13" name="12 Rectángulo"/>
          <p:cNvSpPr/>
          <p:nvPr/>
        </p:nvSpPr>
        <p:spPr>
          <a:xfrm>
            <a:off x="1259632" y="1268760"/>
            <a:ext cx="63514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s-MX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6 STATION HIGH ROPES COURSE</a:t>
            </a:r>
          </a:p>
        </p:txBody>
      </p:sp>
      <p:sp>
        <p:nvSpPr>
          <p:cNvPr id="9" name="8 Rectángulo"/>
          <p:cNvSpPr/>
          <p:nvPr/>
        </p:nvSpPr>
        <p:spPr>
          <a:xfrm>
            <a:off x="3419872" y="5805264"/>
            <a:ext cx="45159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s-MX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COST: </a:t>
            </a:r>
            <a:r>
              <a:rPr lang="es-MX" sz="32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$</a:t>
            </a:r>
            <a:r>
              <a:rPr lang="es-MX" sz="32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395</a:t>
            </a:r>
            <a:r>
              <a:rPr lang="es-MX" sz="32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,000 </a:t>
            </a:r>
            <a:r>
              <a:rPr lang="es-MX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PESOS</a:t>
            </a:r>
          </a:p>
        </p:txBody>
      </p:sp>
      <p:graphicFrame>
        <p:nvGraphicFramePr>
          <p:cNvPr id="16" name="15 Tabla"/>
          <p:cNvGraphicFramePr>
            <a:graphicFrameLocks noGrp="1"/>
          </p:cNvGraphicFramePr>
          <p:nvPr/>
        </p:nvGraphicFramePr>
        <p:xfrm>
          <a:off x="1475656" y="2276872"/>
          <a:ext cx="5616624" cy="296672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1061527"/>
                <a:gridCol w="2530500"/>
                <a:gridCol w="202459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b="0" dirty="0" smtClean="0"/>
                        <a:t>4</a:t>
                      </a:r>
                      <a:endParaRPr lang="es-MX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b="0" dirty="0" smtClean="0"/>
                        <a:t>POSTS</a:t>
                      </a:r>
                      <a:endParaRPr lang="es-MX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b="0" dirty="0" smtClean="0"/>
                        <a:t>$ 100,000.00</a:t>
                      </a:r>
                      <a:endParaRPr lang="es-MX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1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CLIMBING NET ZONE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$25,000.00</a:t>
                      </a:r>
                      <a:endParaRPr lang="es-MX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1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FLYING TRAPEZE ZONE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dirty="0" smtClean="0"/>
                        <a:t>$25,000.00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1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EQUILIBRIUM ZONE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dirty="0" smtClean="0"/>
                        <a:t>$25,000.00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1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LIANAS ZONE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dirty="0" smtClean="0"/>
                        <a:t>$25,000.00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1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LOOPS ZONE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dirty="0" smtClean="0"/>
                        <a:t>$25,000.00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1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TIRES ZONE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dirty="0" smtClean="0"/>
                        <a:t>$25,000.00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15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b="0" dirty="0" smtClean="0"/>
                        <a:t>EQUIPMENT SETS</a:t>
                      </a:r>
                      <a:endParaRPr lang="es-MX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b="0" dirty="0" smtClean="0"/>
                        <a:t>$75,000.00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/>
        </p:nvGraphicFramePr>
        <p:xfrm>
          <a:off x="1475656" y="5229200"/>
          <a:ext cx="5616624" cy="37084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1061527"/>
                <a:gridCol w="2530500"/>
                <a:gridCol w="202459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1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b="0" dirty="0" smtClean="0"/>
                        <a:t>CABLES SYSTEM</a:t>
                      </a:r>
                      <a:endParaRPr lang="es-MX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b="0" dirty="0" smtClean="0"/>
                        <a:t>$</a:t>
                      </a:r>
                      <a:r>
                        <a:rPr lang="es-MX" b="0" dirty="0" smtClean="0"/>
                        <a:t>70,000.00</a:t>
                      </a:r>
                      <a:endParaRPr lang="es-MX" b="0" dirty="0" smtClean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LOGO TRANSPARENT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72400" y="188640"/>
            <a:ext cx="804323" cy="1124744"/>
          </a:xfrm>
          <a:prstGeom prst="rect">
            <a:avLst/>
          </a:prstGeom>
        </p:spPr>
      </p:pic>
      <p:sp>
        <p:nvSpPr>
          <p:cNvPr id="3" name="2 Rectángulo"/>
          <p:cNvSpPr/>
          <p:nvPr/>
        </p:nvSpPr>
        <p:spPr>
          <a:xfrm rot="16200000">
            <a:off x="6374057" y="3787183"/>
            <a:ext cx="44694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s-MX" sz="3200" b="1" dirty="0" smtClean="0">
                <a:solidFill>
                  <a:schemeClr val="bg1">
                    <a:lumMod val="75000"/>
                  </a:schemeClr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ROPES COURSE CAMP</a:t>
            </a:r>
          </a:p>
        </p:txBody>
      </p:sp>
      <p:sp>
        <p:nvSpPr>
          <p:cNvPr id="4" name="3 Rectángulo"/>
          <p:cNvSpPr/>
          <p:nvPr/>
        </p:nvSpPr>
        <p:spPr>
          <a:xfrm>
            <a:off x="323528" y="1052736"/>
            <a:ext cx="763284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latin typeface="Century Gothic" pitchFamily="34" charset="0"/>
              </a:rPr>
              <a:t>The idea is to work with groups of companies or colleges organizing </a:t>
            </a:r>
            <a:r>
              <a:rPr lang="en-US" sz="1600" dirty="0" err="1" smtClean="0">
                <a:latin typeface="Century Gothic" pitchFamily="34" charset="0"/>
              </a:rPr>
              <a:t>fieldays</a:t>
            </a:r>
            <a:r>
              <a:rPr lang="en-US" sz="1600" dirty="0" smtClean="0">
                <a:latin typeface="Century Gothic" pitchFamily="34" charset="0"/>
              </a:rPr>
              <a:t>, team building experiences, summer camps and other activities. A fee per person will be charged to enter the High Rope Course Camp.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es-MX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Century Gothic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latin typeface="Century Gothic" pitchFamily="34" charset="0"/>
              </a:rPr>
              <a:t>At the same time we will offer different activities in La </a:t>
            </a:r>
            <a:r>
              <a:rPr lang="en-US" sz="1600" dirty="0" err="1" smtClean="0">
                <a:latin typeface="Century Gothic" pitchFamily="34" charset="0"/>
              </a:rPr>
              <a:t>Huasteca</a:t>
            </a:r>
            <a:r>
              <a:rPr lang="en-US" sz="1600" dirty="0" smtClean="0">
                <a:latin typeface="Century Gothic" pitchFamily="34" charset="0"/>
              </a:rPr>
              <a:t>, like trekking, mountain bike , rappelling , rock climbing, mountaineering , etc.</a:t>
            </a:r>
          </a:p>
          <a:p>
            <a:endParaRPr lang="en-US" sz="1600" dirty="0" smtClean="0">
              <a:latin typeface="Century Gothic" pitchFamily="34" charset="0"/>
            </a:endParaRPr>
          </a:p>
          <a:p>
            <a:r>
              <a:rPr lang="en-US" sz="1600" dirty="0" smtClean="0">
                <a:latin typeface="Century Gothic" pitchFamily="34" charset="0"/>
              </a:rPr>
              <a:t>If groups of 40 people visit the High Rope Course Camp 110 days a year, the cost of the investment will be recovered in three years.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es-MX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Century Gothic" pitchFamily="34" charset="0"/>
              <a:cs typeface="Arial" pitchFamily="34" charset="0"/>
            </a:endParaRPr>
          </a:p>
        </p:txBody>
      </p:sp>
      <p:sp>
        <p:nvSpPr>
          <p:cNvPr id="5" name="4 Rectángulo"/>
          <p:cNvSpPr>
            <a:spLocks noChangeArrowheads="1"/>
          </p:cNvSpPr>
          <p:nvPr/>
        </p:nvSpPr>
        <p:spPr bwMode="auto">
          <a:xfrm>
            <a:off x="395536" y="260648"/>
            <a:ext cx="43924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3600" b="1" dirty="0" smtClean="0">
                <a:solidFill>
                  <a:srgbClr val="660066"/>
                </a:solidFill>
                <a:latin typeface="Century Gothic" pitchFamily="34" charset="0"/>
              </a:rPr>
              <a:t>BUSINESS IDEA </a:t>
            </a:r>
            <a:endParaRPr lang="es-ES" sz="3600" b="1" dirty="0">
              <a:solidFill>
                <a:srgbClr val="660066"/>
              </a:solidFill>
              <a:latin typeface="Century Gothic" pitchFamily="34" charset="0"/>
            </a:endParaRPr>
          </a:p>
        </p:txBody>
      </p:sp>
      <p:pic>
        <p:nvPicPr>
          <p:cNvPr id="58370" name="Picture 2" descr="C:\Users\Liz\AppData\Local\Temp\392469_513342002034409_434120260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3501008"/>
            <a:ext cx="4762500" cy="3162300"/>
          </a:xfrm>
          <a:prstGeom prst="rect">
            <a:avLst/>
          </a:prstGeom>
          <a:noFill/>
          <a:ln>
            <a:solidFill>
              <a:srgbClr val="660066"/>
            </a:solidFill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 descr="LOGO TRANSPARENT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63888" y="2060848"/>
            <a:ext cx="1944216" cy="27187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323528" y="2060848"/>
            <a:ext cx="381642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 smtClean="0">
                <a:latin typeface="Century Gothic" pitchFamily="34" charset="0"/>
              </a:rPr>
              <a:t>A ropes course is a challenging outdoor personal development and team building activity which usually consists of high and/or low elements. Low elements take place on the ground or only a few feet above the ground. High elements are usually constructed in trees or made of utility poles and require a belay for safety.</a:t>
            </a:r>
            <a:endParaRPr lang="es-MX" sz="2000" dirty="0">
              <a:latin typeface="Century Gothic" pitchFamily="34" charset="0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1763688" y="476672"/>
            <a:ext cx="50405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660066"/>
                </a:solidFill>
                <a:latin typeface="Century Gothic" pitchFamily="34" charset="0"/>
              </a:rPr>
              <a:t>HIGH ROPES COURSE </a:t>
            </a:r>
          </a:p>
          <a:p>
            <a:pPr algn="ctr"/>
            <a:r>
              <a:rPr lang="es-MX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AT </a:t>
            </a:r>
            <a:r>
              <a:rPr lang="es-MX" sz="3200" b="1" dirty="0" smtClean="0">
                <a:solidFill>
                  <a:srgbClr val="660066"/>
                </a:solidFill>
                <a:latin typeface="Century Gothic" pitchFamily="34" charset="0"/>
              </a:rPr>
              <a:t>HUASTECA CANYON</a:t>
            </a:r>
          </a:p>
        </p:txBody>
      </p:sp>
      <p:pic>
        <p:nvPicPr>
          <p:cNvPr id="4" name="3 Imagen" descr="LOGO TRANSPARENT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84368" y="332656"/>
            <a:ext cx="804323" cy="1124744"/>
          </a:xfrm>
          <a:prstGeom prst="rect">
            <a:avLst/>
          </a:prstGeom>
        </p:spPr>
      </p:pic>
      <p:pic>
        <p:nvPicPr>
          <p:cNvPr id="1026" name="Picture 2" descr="http://www.takeflightadv.com/wp-content/gallery/take-flight-general_1/gallery-top-high-ropes-adventure-cours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2276872"/>
            <a:ext cx="4610343" cy="3456384"/>
          </a:xfrm>
          <a:prstGeom prst="rect">
            <a:avLst/>
          </a:prstGeom>
          <a:noFill/>
          <a:ln>
            <a:solidFill>
              <a:srgbClr val="800080"/>
            </a:solidFill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LOGO TRANSPARENT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72400" y="188640"/>
            <a:ext cx="804323" cy="1124744"/>
          </a:xfrm>
          <a:prstGeom prst="rect">
            <a:avLst/>
          </a:prstGeom>
        </p:spPr>
      </p:pic>
      <p:sp>
        <p:nvSpPr>
          <p:cNvPr id="3" name="2 Rectángulo"/>
          <p:cNvSpPr/>
          <p:nvPr/>
        </p:nvSpPr>
        <p:spPr>
          <a:xfrm rot="16200000">
            <a:off x="6374057" y="3787183"/>
            <a:ext cx="44694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s-MX" sz="3200" b="1" dirty="0" smtClean="0">
                <a:solidFill>
                  <a:schemeClr val="bg1">
                    <a:lumMod val="75000"/>
                  </a:schemeClr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ROPES COURSE CAMP</a:t>
            </a:r>
          </a:p>
        </p:txBody>
      </p:sp>
      <p:sp>
        <p:nvSpPr>
          <p:cNvPr id="4" name="3 Rectángulo"/>
          <p:cNvSpPr>
            <a:spLocks noChangeArrowheads="1"/>
          </p:cNvSpPr>
          <p:nvPr/>
        </p:nvSpPr>
        <p:spPr bwMode="auto">
          <a:xfrm>
            <a:off x="323528" y="404664"/>
            <a:ext cx="489654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3600" b="1" dirty="0" smtClean="0">
                <a:solidFill>
                  <a:srgbClr val="660066"/>
                </a:solidFill>
                <a:latin typeface="Century Gothic" pitchFamily="34" charset="0"/>
              </a:rPr>
              <a:t>PURPOSE </a:t>
            </a:r>
            <a:endParaRPr lang="es-ES" sz="3600" dirty="0">
              <a:solidFill>
                <a:srgbClr val="660066"/>
              </a:solidFill>
              <a:latin typeface="Copperplate Gothic Light" pitchFamily="34" charset="0"/>
            </a:endParaRPr>
          </a:p>
        </p:txBody>
      </p:sp>
      <p:grpSp>
        <p:nvGrpSpPr>
          <p:cNvPr id="5" name="12 Grupo"/>
          <p:cNvGrpSpPr/>
          <p:nvPr/>
        </p:nvGrpSpPr>
        <p:grpSpPr>
          <a:xfrm>
            <a:off x="323528" y="4437112"/>
            <a:ext cx="1584176" cy="1080120"/>
            <a:chOff x="4644008" y="3645024"/>
            <a:chExt cx="3240360" cy="1800200"/>
          </a:xfrm>
        </p:grpSpPr>
        <p:sp>
          <p:nvSpPr>
            <p:cNvPr id="8" name="7 Elipse"/>
            <p:cNvSpPr/>
            <p:nvPr/>
          </p:nvSpPr>
          <p:spPr>
            <a:xfrm>
              <a:off x="4644008" y="3645024"/>
              <a:ext cx="3240360" cy="1800200"/>
            </a:xfrm>
            <a:prstGeom prst="ellipse">
              <a:avLst/>
            </a:prstGeom>
            <a:solidFill>
              <a:srgbClr val="800080"/>
            </a:solidFill>
            <a:ln>
              <a:solidFill>
                <a:srgbClr val="FFFF00"/>
              </a:solidFill>
            </a:ln>
            <a:effectLst>
              <a:glow rad="2286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9" name="8 CuadroTexto"/>
            <p:cNvSpPr txBox="1"/>
            <p:nvPr/>
          </p:nvSpPr>
          <p:spPr>
            <a:xfrm>
              <a:off x="4791297" y="4125077"/>
              <a:ext cx="2945782" cy="6668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000" b="1" dirty="0" smtClean="0">
                  <a:solidFill>
                    <a:srgbClr val="FFFF00"/>
                  </a:solidFill>
                  <a:latin typeface="Century Gothic" pitchFamily="34" charset="0"/>
                </a:rPr>
                <a:t>FIELDTRIPS</a:t>
              </a:r>
              <a:endParaRPr lang="es-MX" sz="2000" b="1" dirty="0">
                <a:solidFill>
                  <a:srgbClr val="FFFF00"/>
                </a:solidFill>
                <a:latin typeface="Century Gothic" pitchFamily="34" charset="0"/>
              </a:endParaRPr>
            </a:p>
          </p:txBody>
        </p:sp>
      </p:grpSp>
      <p:grpSp>
        <p:nvGrpSpPr>
          <p:cNvPr id="6" name="11 Grupo"/>
          <p:cNvGrpSpPr/>
          <p:nvPr/>
        </p:nvGrpSpPr>
        <p:grpSpPr>
          <a:xfrm>
            <a:off x="1403648" y="3212976"/>
            <a:ext cx="1872208" cy="1008112"/>
            <a:chOff x="863588" y="4747060"/>
            <a:chExt cx="3240360" cy="1800200"/>
          </a:xfrm>
          <a:effectLst/>
        </p:grpSpPr>
        <p:sp>
          <p:nvSpPr>
            <p:cNvPr id="10" name="9 Elipse"/>
            <p:cNvSpPr/>
            <p:nvPr/>
          </p:nvSpPr>
          <p:spPr>
            <a:xfrm>
              <a:off x="863588" y="4747060"/>
              <a:ext cx="3240360" cy="1800200"/>
            </a:xfrm>
            <a:prstGeom prst="ellipse">
              <a:avLst/>
            </a:prstGeom>
            <a:solidFill>
              <a:srgbClr val="800080"/>
            </a:solidFill>
            <a:ln>
              <a:solidFill>
                <a:srgbClr val="FFFF00"/>
              </a:solidFill>
            </a:ln>
            <a:effectLst>
              <a:glow rad="2286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11" name="10 CuadroTexto"/>
            <p:cNvSpPr txBox="1"/>
            <p:nvPr/>
          </p:nvSpPr>
          <p:spPr>
            <a:xfrm>
              <a:off x="1237476" y="5132817"/>
              <a:ext cx="2520280" cy="1154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b="1" dirty="0" smtClean="0">
                  <a:solidFill>
                    <a:srgbClr val="FFFF00"/>
                  </a:solidFill>
                  <a:latin typeface="Century Gothic" pitchFamily="34" charset="0"/>
                </a:rPr>
                <a:t>ADVENTURE</a:t>
              </a:r>
            </a:p>
            <a:p>
              <a:pPr algn="ctr"/>
              <a:r>
                <a:rPr lang="es-MX" b="1" dirty="0" smtClean="0">
                  <a:solidFill>
                    <a:srgbClr val="FFFF00"/>
                  </a:solidFill>
                  <a:latin typeface="Century Gothic" pitchFamily="34" charset="0"/>
                </a:rPr>
                <a:t>SPORTS</a:t>
              </a:r>
              <a:endParaRPr lang="es-MX" b="1" dirty="0">
                <a:solidFill>
                  <a:srgbClr val="FFFF00"/>
                </a:solidFill>
                <a:latin typeface="Century Gothic" pitchFamily="34" charset="0"/>
              </a:endParaRPr>
            </a:p>
          </p:txBody>
        </p:sp>
      </p:grpSp>
      <p:grpSp>
        <p:nvGrpSpPr>
          <p:cNvPr id="7" name="16 Grupo"/>
          <p:cNvGrpSpPr/>
          <p:nvPr/>
        </p:nvGrpSpPr>
        <p:grpSpPr>
          <a:xfrm>
            <a:off x="467544" y="1268760"/>
            <a:ext cx="2952328" cy="1584176"/>
            <a:chOff x="3059832" y="1268760"/>
            <a:chExt cx="2952328" cy="1584176"/>
          </a:xfrm>
          <a:effectLst/>
        </p:grpSpPr>
        <p:sp>
          <p:nvSpPr>
            <p:cNvPr id="15" name="14 Rectángulo"/>
            <p:cNvSpPr/>
            <p:nvPr/>
          </p:nvSpPr>
          <p:spPr>
            <a:xfrm>
              <a:off x="3059832" y="1268760"/>
              <a:ext cx="2952328" cy="1584176"/>
            </a:xfrm>
            <a:prstGeom prst="rect">
              <a:avLst/>
            </a:prstGeom>
            <a:solidFill>
              <a:srgbClr val="800080"/>
            </a:solidFill>
            <a:ln>
              <a:solidFill>
                <a:srgbClr val="FFFF00"/>
              </a:solidFill>
            </a:ln>
            <a:effectLst>
              <a:glow rad="1397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16" name="15 CuadroTexto"/>
            <p:cNvSpPr txBox="1"/>
            <p:nvPr/>
          </p:nvSpPr>
          <p:spPr>
            <a:xfrm>
              <a:off x="3347864" y="1268760"/>
              <a:ext cx="244827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3200" b="1" dirty="0" smtClean="0">
                  <a:solidFill>
                    <a:srgbClr val="FFFF00"/>
                  </a:solidFill>
                  <a:latin typeface="Century Gothic" pitchFamily="34" charset="0"/>
                </a:rPr>
                <a:t>TEAM BUILDING</a:t>
              </a:r>
            </a:p>
            <a:p>
              <a:pPr algn="ctr"/>
              <a:r>
                <a:rPr lang="es-MX" sz="3200" b="1" dirty="0" smtClean="0">
                  <a:solidFill>
                    <a:srgbClr val="FFFF00"/>
                  </a:solidFill>
                  <a:latin typeface="Century Gothic" pitchFamily="34" charset="0"/>
                </a:rPr>
                <a:t>ACTIVITIES</a:t>
              </a:r>
              <a:endParaRPr lang="es-MX" sz="3200" b="1" dirty="0">
                <a:solidFill>
                  <a:srgbClr val="FFFF00"/>
                </a:solidFill>
                <a:latin typeface="Century Gothic" pitchFamily="34" charset="0"/>
              </a:endParaRPr>
            </a:p>
          </p:txBody>
        </p:sp>
      </p:grpSp>
      <p:sp>
        <p:nvSpPr>
          <p:cNvPr id="20482" name="AutoShape 2" descr="Mostrando f3d718bcf6d71636aa06cca1322b99e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20483" name="Picture 3" descr="C:\Users\Liz\AppData\Local\Temp\f3d718bcf6d71636aa06cca1322b99e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836712"/>
            <a:ext cx="4245936" cy="5661248"/>
          </a:xfrm>
          <a:prstGeom prst="rect">
            <a:avLst/>
          </a:prstGeom>
          <a:noFill/>
          <a:ln>
            <a:solidFill>
              <a:srgbClr val="800080"/>
            </a:solidFill>
          </a:ln>
        </p:spPr>
      </p:pic>
      <p:grpSp>
        <p:nvGrpSpPr>
          <p:cNvPr id="18" name="12 Grupo"/>
          <p:cNvGrpSpPr/>
          <p:nvPr/>
        </p:nvGrpSpPr>
        <p:grpSpPr>
          <a:xfrm>
            <a:off x="1907704" y="5157192"/>
            <a:ext cx="1584176" cy="1080120"/>
            <a:chOff x="4644008" y="3645024"/>
            <a:chExt cx="3240360" cy="1800200"/>
          </a:xfrm>
        </p:grpSpPr>
        <p:sp>
          <p:nvSpPr>
            <p:cNvPr id="19" name="18 Elipse"/>
            <p:cNvSpPr/>
            <p:nvPr/>
          </p:nvSpPr>
          <p:spPr>
            <a:xfrm>
              <a:off x="4644008" y="3645024"/>
              <a:ext cx="3240360" cy="1800200"/>
            </a:xfrm>
            <a:prstGeom prst="ellipse">
              <a:avLst/>
            </a:prstGeom>
            <a:solidFill>
              <a:srgbClr val="800080"/>
            </a:solidFill>
            <a:ln>
              <a:solidFill>
                <a:srgbClr val="FFFF00"/>
              </a:solidFill>
            </a:ln>
            <a:effectLst>
              <a:glow rad="2286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20" name="19 CuadroTexto"/>
            <p:cNvSpPr txBox="1"/>
            <p:nvPr/>
          </p:nvSpPr>
          <p:spPr>
            <a:xfrm>
              <a:off x="4791297" y="4005064"/>
              <a:ext cx="2945782" cy="117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000" b="1" dirty="0" smtClean="0">
                  <a:solidFill>
                    <a:srgbClr val="FFFF00"/>
                  </a:solidFill>
                  <a:latin typeface="Century Gothic" pitchFamily="34" charset="0"/>
                </a:rPr>
                <a:t>SUMMER</a:t>
              </a:r>
            </a:p>
            <a:p>
              <a:pPr algn="ctr"/>
              <a:r>
                <a:rPr lang="es-MX" sz="2000" b="1" dirty="0" smtClean="0">
                  <a:solidFill>
                    <a:srgbClr val="FFFF00"/>
                  </a:solidFill>
                  <a:latin typeface="Century Gothic" pitchFamily="34" charset="0"/>
                </a:rPr>
                <a:t>CAMPS</a:t>
              </a:r>
              <a:endParaRPr lang="es-MX" sz="2000" b="1" dirty="0">
                <a:solidFill>
                  <a:srgbClr val="FFFF00"/>
                </a:solidFill>
                <a:latin typeface="Century Gothic" pitchFamily="34" charset="0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o"/>
          <p:cNvGrpSpPr/>
          <p:nvPr/>
        </p:nvGrpSpPr>
        <p:grpSpPr>
          <a:xfrm>
            <a:off x="1403648" y="188640"/>
            <a:ext cx="6480720" cy="584775"/>
            <a:chOff x="3059832" y="1268760"/>
            <a:chExt cx="2952328" cy="1608131"/>
          </a:xfrm>
          <a:effectLst/>
        </p:grpSpPr>
        <p:sp>
          <p:nvSpPr>
            <p:cNvPr id="3" name="2 Rectángulo"/>
            <p:cNvSpPr/>
            <p:nvPr/>
          </p:nvSpPr>
          <p:spPr>
            <a:xfrm>
              <a:off x="3059832" y="1268760"/>
              <a:ext cx="2952328" cy="1584176"/>
            </a:xfrm>
            <a:prstGeom prst="rect">
              <a:avLst/>
            </a:prstGeom>
            <a:solidFill>
              <a:srgbClr val="800080"/>
            </a:solidFill>
            <a:ln>
              <a:solidFill>
                <a:srgbClr val="FFFF00"/>
              </a:solidFill>
            </a:ln>
            <a:effectLst>
              <a:glow rad="1397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4" name="3 CuadroTexto"/>
            <p:cNvSpPr txBox="1"/>
            <p:nvPr/>
          </p:nvSpPr>
          <p:spPr>
            <a:xfrm>
              <a:off x="3191047" y="1268760"/>
              <a:ext cx="2588688" cy="1608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3200" b="1" dirty="0" smtClean="0">
                  <a:solidFill>
                    <a:srgbClr val="FFFF00"/>
                  </a:solidFill>
                  <a:latin typeface="Century Gothic" pitchFamily="34" charset="0"/>
                </a:rPr>
                <a:t>  TEAM BUILDING ACTIVITIES  </a:t>
              </a:r>
              <a:endParaRPr lang="es-MX" sz="3200" b="1" dirty="0">
                <a:solidFill>
                  <a:srgbClr val="FFFF00"/>
                </a:solidFill>
                <a:latin typeface="Century Gothic" pitchFamily="34" charset="0"/>
              </a:endParaRPr>
            </a:p>
          </p:txBody>
        </p:sp>
      </p:grpSp>
      <p:pic>
        <p:nvPicPr>
          <p:cNvPr id="43010" name="Picture 2" descr="C:\Users\Liz\Desktop\ABUELO EXPEDICIONES\FOTOS\2014\LALA OCTUBRE 13-16,2014\IMG_47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1052736"/>
            <a:ext cx="3672408" cy="5508612"/>
          </a:xfrm>
          <a:prstGeom prst="rect">
            <a:avLst/>
          </a:prstGeom>
          <a:noFill/>
          <a:ln>
            <a:solidFill>
              <a:srgbClr val="660066"/>
            </a:solidFill>
          </a:ln>
        </p:spPr>
      </p:pic>
      <p:pic>
        <p:nvPicPr>
          <p:cNvPr id="43011" name="Picture 3" descr="C:\Users\Liz\Desktop\ABUELO EXPEDICIONES\FOTOS\2014\LALA OCTUBRE 13-16,2014\IMG_499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9261" y="1052736"/>
            <a:ext cx="3696411" cy="5544616"/>
          </a:xfrm>
          <a:prstGeom prst="rect">
            <a:avLst/>
          </a:prstGeom>
          <a:noFill/>
          <a:ln>
            <a:solidFill>
              <a:srgbClr val="660066"/>
            </a:solidFill>
          </a:ln>
        </p:spPr>
      </p:pic>
      <p:pic>
        <p:nvPicPr>
          <p:cNvPr id="7" name="6 Imagen" descr="LOGO TRANSPARENT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172400" y="188640"/>
            <a:ext cx="804323" cy="1124744"/>
          </a:xfrm>
          <a:prstGeom prst="rect">
            <a:avLst/>
          </a:prstGeom>
        </p:spPr>
      </p:pic>
      <p:sp>
        <p:nvSpPr>
          <p:cNvPr id="8" name="7 Rectángulo"/>
          <p:cNvSpPr/>
          <p:nvPr/>
        </p:nvSpPr>
        <p:spPr>
          <a:xfrm rot="16200000">
            <a:off x="6374057" y="3787183"/>
            <a:ext cx="44694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s-MX" sz="3200" b="1" dirty="0" smtClean="0">
                <a:solidFill>
                  <a:schemeClr val="bg1">
                    <a:lumMod val="75000"/>
                  </a:schemeClr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ROPES COURSE CAMP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LOGO TRANSPARENT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72400" y="188640"/>
            <a:ext cx="804323" cy="1124744"/>
          </a:xfrm>
          <a:prstGeom prst="rect">
            <a:avLst/>
          </a:prstGeom>
        </p:spPr>
      </p:pic>
      <p:sp>
        <p:nvSpPr>
          <p:cNvPr id="3" name="2 Rectángulo"/>
          <p:cNvSpPr/>
          <p:nvPr/>
        </p:nvSpPr>
        <p:spPr>
          <a:xfrm rot="16200000">
            <a:off x="6374057" y="3787183"/>
            <a:ext cx="44694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s-MX" sz="3200" b="1" dirty="0" smtClean="0">
                <a:solidFill>
                  <a:schemeClr val="bg1">
                    <a:lumMod val="75000"/>
                  </a:schemeClr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ROPES COURSE CAMP</a:t>
            </a:r>
          </a:p>
        </p:txBody>
      </p:sp>
      <p:grpSp>
        <p:nvGrpSpPr>
          <p:cNvPr id="4" name="4 Grupo"/>
          <p:cNvGrpSpPr/>
          <p:nvPr/>
        </p:nvGrpSpPr>
        <p:grpSpPr>
          <a:xfrm>
            <a:off x="395536" y="332656"/>
            <a:ext cx="6408712" cy="720080"/>
            <a:chOff x="3059832" y="1268760"/>
            <a:chExt cx="2952328" cy="1584176"/>
          </a:xfrm>
          <a:effectLst/>
        </p:grpSpPr>
        <p:sp>
          <p:nvSpPr>
            <p:cNvPr id="6" name="5 Rectángulo"/>
            <p:cNvSpPr/>
            <p:nvPr/>
          </p:nvSpPr>
          <p:spPr>
            <a:xfrm>
              <a:off x="3059832" y="1268760"/>
              <a:ext cx="2952328" cy="1584176"/>
            </a:xfrm>
            <a:prstGeom prst="rect">
              <a:avLst/>
            </a:prstGeom>
            <a:solidFill>
              <a:srgbClr val="800080"/>
            </a:solidFill>
            <a:ln>
              <a:solidFill>
                <a:srgbClr val="FFFF00"/>
              </a:solidFill>
            </a:ln>
            <a:effectLst>
              <a:glow rad="1397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7" name="6 CuadroTexto"/>
            <p:cNvSpPr txBox="1"/>
            <p:nvPr/>
          </p:nvSpPr>
          <p:spPr>
            <a:xfrm>
              <a:off x="3325210" y="1427178"/>
              <a:ext cx="2531607" cy="128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3200" b="1" dirty="0" smtClean="0">
                  <a:solidFill>
                    <a:srgbClr val="FFFF00"/>
                  </a:solidFill>
                  <a:latin typeface="Century Gothic" pitchFamily="34" charset="0"/>
                </a:rPr>
                <a:t>ADVENTURE SPORTS</a:t>
              </a:r>
              <a:endParaRPr lang="es-MX" sz="3200" b="1" dirty="0">
                <a:solidFill>
                  <a:srgbClr val="FFFF00"/>
                </a:solidFill>
                <a:latin typeface="Century Gothic" pitchFamily="34" charset="0"/>
              </a:endParaRPr>
            </a:p>
          </p:txBody>
        </p:sp>
      </p:grpSp>
      <p:pic>
        <p:nvPicPr>
          <p:cNvPr id="41988" name="Picture 4" descr="C:\Users\Liz\Desktop\ABUELO EXPEDICIONES\EVENTOS 2014\CONFERENCIA HUASTECA\FOTOS\P91500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268760"/>
            <a:ext cx="3528392" cy="2646294"/>
          </a:xfrm>
          <a:prstGeom prst="rect">
            <a:avLst/>
          </a:prstGeom>
          <a:noFill/>
          <a:ln>
            <a:solidFill>
              <a:srgbClr val="660066"/>
            </a:solidFill>
          </a:ln>
        </p:spPr>
      </p:pic>
      <p:pic>
        <p:nvPicPr>
          <p:cNvPr id="44033" name="Picture 1" descr="C:\Users\Liz\Desktop\ABUELO EXPEDICIONES\EVENTOS 2014\CONFERENCIA HUASTECA\FOTOS\PAULO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1772816"/>
            <a:ext cx="3024336" cy="4032448"/>
          </a:xfrm>
          <a:prstGeom prst="rect">
            <a:avLst/>
          </a:prstGeom>
          <a:noFill/>
        </p:spPr>
      </p:pic>
      <p:pic>
        <p:nvPicPr>
          <p:cNvPr id="44034" name="Picture 2" descr="C:\Users\Liz\Desktop\ABUELO EXPEDICIONES\EVENTOS 2014\CONFERENCIA HUASTECA\FOTOS\PAULO1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592" y="4077072"/>
            <a:ext cx="3456384" cy="2592288"/>
          </a:xfrm>
          <a:prstGeom prst="rect">
            <a:avLst/>
          </a:prstGeom>
          <a:noFill/>
        </p:spPr>
      </p:pic>
      <p:pic>
        <p:nvPicPr>
          <p:cNvPr id="10" name="Picture 1" descr="C:\Users\Liz\Desktop\ABUELO EXPEDICIONES\EVENTOS 2014\CONFERENCIA HUASTECA\FOTOS\PAULO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1700808"/>
            <a:ext cx="3024336" cy="4032448"/>
          </a:xfrm>
          <a:prstGeom prst="rect">
            <a:avLst/>
          </a:prstGeom>
          <a:noFill/>
          <a:ln>
            <a:solidFill>
              <a:srgbClr val="660066"/>
            </a:solidFill>
          </a:ln>
        </p:spPr>
      </p:pic>
      <p:pic>
        <p:nvPicPr>
          <p:cNvPr id="11" name="Picture 2" descr="C:\Users\Liz\Desktop\ABUELO EXPEDICIONES\EVENTOS 2014\CONFERENCIA HUASTECA\FOTOS\PAULO1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592" y="4077072"/>
            <a:ext cx="3456384" cy="2592288"/>
          </a:xfrm>
          <a:prstGeom prst="rect">
            <a:avLst/>
          </a:prstGeom>
          <a:noFill/>
          <a:ln>
            <a:solidFill>
              <a:srgbClr val="660066"/>
            </a:solidFill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>
            <a:spLocks noChangeArrowheads="1"/>
          </p:cNvSpPr>
          <p:nvPr/>
        </p:nvSpPr>
        <p:spPr bwMode="auto">
          <a:xfrm>
            <a:off x="323528" y="0"/>
            <a:ext cx="871296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ES" sz="3600" b="1" dirty="0" smtClean="0">
                <a:solidFill>
                  <a:srgbClr val="660066"/>
                </a:solidFill>
                <a:latin typeface="Century Gothic" pitchFamily="34" charset="0"/>
              </a:rPr>
              <a:t>LAND </a:t>
            </a:r>
            <a:r>
              <a:rPr lang="es-MX" sz="3600" b="1" dirty="0" smtClean="0">
                <a:solidFill>
                  <a:srgbClr val="660066"/>
                </a:solidFill>
                <a:latin typeface="Century Gothic" pitchFamily="34" charset="0"/>
              </a:rPr>
              <a:t>ACQUISITION</a:t>
            </a:r>
            <a:r>
              <a:rPr lang="es-ES" sz="3600" b="1" dirty="0" smtClean="0">
                <a:solidFill>
                  <a:srgbClr val="660066"/>
                </a:solidFill>
                <a:latin typeface="Century Gothic" pitchFamily="34" charset="0"/>
              </a:rPr>
              <a:t> AT LA HUASTECA</a:t>
            </a:r>
            <a:endParaRPr lang="es-ES" sz="3600" dirty="0">
              <a:solidFill>
                <a:srgbClr val="660066"/>
              </a:solidFill>
              <a:latin typeface="Copperplate Gothic Light" pitchFamily="34" charset="0"/>
            </a:endParaRPr>
          </a:p>
        </p:txBody>
      </p:sp>
      <p:pic>
        <p:nvPicPr>
          <p:cNvPr id="4" name="3 Imagen" descr="NOGAL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69466"/>
            <a:ext cx="9144000" cy="6288534"/>
          </a:xfrm>
          <a:prstGeom prst="rect">
            <a:avLst/>
          </a:prstGeom>
        </p:spPr>
      </p:pic>
      <p:sp>
        <p:nvSpPr>
          <p:cNvPr id="6" name="5 Rectángulo"/>
          <p:cNvSpPr/>
          <p:nvPr/>
        </p:nvSpPr>
        <p:spPr>
          <a:xfrm>
            <a:off x="4211960" y="980728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es-MX" i="1" dirty="0" smtClean="0">
              <a:solidFill>
                <a:schemeClr val="bg1"/>
              </a:solidFill>
              <a:latin typeface="Century Gothic" pitchFamily="34" charset="0"/>
              <a:ea typeface="Calibri" pitchFamily="34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MX" i="1" dirty="0" smtClean="0">
                <a:solidFill>
                  <a:schemeClr val="bg1"/>
                </a:solidFill>
                <a:latin typeface="Century Gothic" pitchFamily="34" charset="0"/>
                <a:ea typeface="Calibri" pitchFamily="34" charset="0"/>
                <a:cs typeface="Times New Roman" pitchFamily="18" charset="0"/>
              </a:rPr>
              <a:t>El ejido se crea mediante la expropiación de tierras que excedieran los límites de la pequeña propiedad, y eran dotados a un grupo de personas para la explotación en común. El título de propiedad lo otorga el Presidente de la República.</a:t>
            </a:r>
          </a:p>
        </p:txBody>
      </p:sp>
      <p:pic>
        <p:nvPicPr>
          <p:cNvPr id="7" name="6 Imagen" descr="LOGO TRANSPARENT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5589240"/>
            <a:ext cx="804323" cy="112474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536" y="1361674"/>
            <a:ext cx="3816424" cy="464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MX" sz="1600" b="0" i="0" u="none" strike="noStrike" cap="none" normalizeH="0" baseline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Century Gothic" pitchFamily="34" charset="0"/>
              <a:cs typeface="Arial" pitchFamily="34" charset="0"/>
            </a:endParaRPr>
          </a:p>
          <a:p>
            <a:r>
              <a:rPr lang="en-US" sz="1600" dirty="0" smtClean="0">
                <a:latin typeface="Century Gothic" pitchFamily="34" charset="0"/>
              </a:rPr>
              <a:t>The </a:t>
            </a:r>
            <a:r>
              <a:rPr lang="en-US" sz="1600" dirty="0" err="1" smtClean="0">
                <a:latin typeface="Century Gothic" pitchFamily="34" charset="0"/>
              </a:rPr>
              <a:t>ejidatario</a:t>
            </a:r>
            <a:r>
              <a:rPr lang="en-US" sz="1600" dirty="0" smtClean="0">
                <a:latin typeface="Century Gothic" pitchFamily="34" charset="0"/>
              </a:rPr>
              <a:t> have to write a letter explaining he’s selling the land, this letter is addressed to the other </a:t>
            </a:r>
            <a:r>
              <a:rPr lang="en-US" sz="1600" dirty="0" err="1" smtClean="0">
                <a:latin typeface="Century Gothic" pitchFamily="34" charset="0"/>
              </a:rPr>
              <a:t>ejidatarios</a:t>
            </a:r>
            <a:r>
              <a:rPr lang="en-US" sz="1600" dirty="0" smtClean="0">
                <a:latin typeface="Century Gothic" pitchFamily="34" charset="0"/>
              </a:rPr>
              <a:t>, because they can choose to buy the land within the first 30 days it goes on sale 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MX" sz="1600" b="0" i="0" u="none" strike="noStrike" cap="none" normalizeH="0" baseline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Century Gothic" pitchFamily="34" charset="0"/>
              <a:ea typeface="Times New Roman" pitchFamily="18" charset="0"/>
              <a:cs typeface="Times New Roman" pitchFamily="18" charset="0"/>
            </a:endParaRPr>
          </a:p>
          <a:p>
            <a:endParaRPr lang="en-US" sz="1600" dirty="0" smtClean="0"/>
          </a:p>
          <a:p>
            <a:r>
              <a:rPr lang="en-US" sz="1600" dirty="0" smtClean="0">
                <a:latin typeface="Century Gothic" pitchFamily="34" charset="0"/>
              </a:rPr>
              <a:t>If any </a:t>
            </a:r>
            <a:r>
              <a:rPr lang="en-US" sz="1600" dirty="0" err="1" smtClean="0">
                <a:latin typeface="Century Gothic" pitchFamily="34" charset="0"/>
              </a:rPr>
              <a:t>ejidatario</a:t>
            </a:r>
            <a:r>
              <a:rPr lang="en-US" sz="1600" dirty="0" smtClean="0">
                <a:latin typeface="Century Gothic" pitchFamily="34" charset="0"/>
              </a:rPr>
              <a:t> decides to buy the land at that time, then the owner can sell it to someone else.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MX" sz="1600" b="0" i="0" u="none" strike="noStrike" cap="none" normalizeH="0" baseline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Century Gothic" pitchFamily="34" charset="0"/>
              <a:ea typeface="Times New Roman" pitchFamily="18" charset="0"/>
              <a:cs typeface="Times New Roman" pitchFamily="18" charset="0"/>
            </a:endParaRPr>
          </a:p>
          <a:p>
            <a:endParaRPr lang="en-US" sz="1600" dirty="0" smtClean="0">
              <a:latin typeface="Century Gothic" pitchFamily="34" charset="0"/>
            </a:endParaRPr>
          </a:p>
          <a:p>
            <a:r>
              <a:rPr lang="en-US" sz="1600" dirty="0" smtClean="0">
                <a:latin typeface="Century Gothic" pitchFamily="34" charset="0"/>
              </a:rPr>
              <a:t>Over the 30 days, normal sale process is performed to obtain the scriptures.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MX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4 Imagen" descr="TERREN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5976" y="2420888"/>
            <a:ext cx="3792127" cy="2664296"/>
          </a:xfrm>
          <a:prstGeom prst="rect">
            <a:avLst/>
          </a:prstGeom>
          <a:ln>
            <a:solidFill>
              <a:srgbClr val="800080"/>
            </a:solidFill>
          </a:ln>
        </p:spPr>
      </p:pic>
      <p:pic>
        <p:nvPicPr>
          <p:cNvPr id="6" name="5 Imagen" descr="LOGO TRANSPARENT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72400" y="188640"/>
            <a:ext cx="804323" cy="1124744"/>
          </a:xfrm>
          <a:prstGeom prst="rect">
            <a:avLst/>
          </a:prstGeom>
        </p:spPr>
      </p:pic>
      <p:sp>
        <p:nvSpPr>
          <p:cNvPr id="7" name="6 Rectángulo"/>
          <p:cNvSpPr/>
          <p:nvPr/>
        </p:nvSpPr>
        <p:spPr>
          <a:xfrm rot="16200000">
            <a:off x="6374057" y="3787183"/>
            <a:ext cx="44694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s-MX" sz="3200" b="1" dirty="0" smtClean="0">
                <a:solidFill>
                  <a:schemeClr val="bg1">
                    <a:lumMod val="75000"/>
                  </a:schemeClr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ROPES COURSE CAMP</a:t>
            </a:r>
          </a:p>
        </p:txBody>
      </p:sp>
      <p:sp>
        <p:nvSpPr>
          <p:cNvPr id="8" name="7 Rectángulo"/>
          <p:cNvSpPr>
            <a:spLocks noChangeArrowheads="1"/>
          </p:cNvSpPr>
          <p:nvPr/>
        </p:nvSpPr>
        <p:spPr bwMode="auto">
          <a:xfrm>
            <a:off x="179512" y="404664"/>
            <a:ext cx="871296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3200" b="1" dirty="0" smtClean="0">
                <a:solidFill>
                  <a:srgbClr val="660066"/>
                </a:solidFill>
                <a:latin typeface="Century Gothic" pitchFamily="34" charset="0"/>
              </a:rPr>
              <a:t>LAND </a:t>
            </a:r>
            <a:r>
              <a:rPr lang="es-MX" sz="3200" b="1" dirty="0" smtClean="0">
                <a:solidFill>
                  <a:srgbClr val="660066"/>
                </a:solidFill>
                <a:latin typeface="Century Gothic" pitchFamily="34" charset="0"/>
              </a:rPr>
              <a:t>ACQUISITION</a:t>
            </a:r>
            <a:r>
              <a:rPr lang="es-ES" sz="3200" b="1" dirty="0" smtClean="0">
                <a:solidFill>
                  <a:srgbClr val="660066"/>
                </a:solidFill>
                <a:latin typeface="Century Gothic" pitchFamily="34" charset="0"/>
              </a:rPr>
              <a:t> AT LA HUASTECA</a:t>
            </a:r>
            <a:endParaRPr lang="es-ES" sz="3200" dirty="0">
              <a:solidFill>
                <a:srgbClr val="660066"/>
              </a:solidFill>
              <a:latin typeface="Copperplate Gothic Light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467544" y="764704"/>
            <a:ext cx="28729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s-MX" sz="24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Land</a:t>
            </a:r>
            <a:r>
              <a:rPr lang="es-MX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: 60 m x 50 m</a:t>
            </a:r>
          </a:p>
        </p:txBody>
      </p:sp>
      <p:pic>
        <p:nvPicPr>
          <p:cNvPr id="5" name="4 Imagen" descr="LOGO TRANSPARENT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72400" y="188640"/>
            <a:ext cx="804323" cy="1124744"/>
          </a:xfrm>
          <a:prstGeom prst="rect">
            <a:avLst/>
          </a:prstGeom>
        </p:spPr>
      </p:pic>
      <p:sp>
        <p:nvSpPr>
          <p:cNvPr id="6" name="5 Rectángulo"/>
          <p:cNvSpPr>
            <a:spLocks noChangeArrowheads="1"/>
          </p:cNvSpPr>
          <p:nvPr/>
        </p:nvSpPr>
        <p:spPr bwMode="auto">
          <a:xfrm>
            <a:off x="2339752" y="116632"/>
            <a:ext cx="489654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ES" sz="3600" b="1" dirty="0" smtClean="0">
                <a:solidFill>
                  <a:srgbClr val="660066"/>
                </a:solidFill>
                <a:latin typeface="Century Gothic" pitchFamily="34" charset="0"/>
              </a:rPr>
              <a:t>LAND AT HUASTECA</a:t>
            </a:r>
            <a:endParaRPr lang="es-ES" sz="3600" dirty="0">
              <a:solidFill>
                <a:srgbClr val="660066"/>
              </a:solidFill>
              <a:latin typeface="Copperplate Gothic Light" pitchFamily="34" charset="0"/>
            </a:endParaRPr>
          </a:p>
        </p:txBody>
      </p:sp>
      <p:sp>
        <p:nvSpPr>
          <p:cNvPr id="7" name="6 Rectángulo"/>
          <p:cNvSpPr/>
          <p:nvPr/>
        </p:nvSpPr>
        <p:spPr>
          <a:xfrm rot="16200000">
            <a:off x="6374057" y="3643167"/>
            <a:ext cx="44694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s-MX" sz="3200" b="1" dirty="0" smtClean="0">
                <a:solidFill>
                  <a:schemeClr val="bg1">
                    <a:lumMod val="75000"/>
                  </a:schemeClr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ROPES COURSE CAMP</a:t>
            </a:r>
          </a:p>
        </p:txBody>
      </p:sp>
      <p:pic>
        <p:nvPicPr>
          <p:cNvPr id="8" name="7 Imagen" descr="TERRENO PARA CANOP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1198" y="1340768"/>
            <a:ext cx="7276784" cy="511256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807</TotalTime>
  <Words>1064</Words>
  <Application>Microsoft Office PowerPoint</Application>
  <PresentationFormat>Presentación en pantalla (4:3)</PresentationFormat>
  <Paragraphs>304</Paragraphs>
  <Slides>25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25</vt:i4>
      </vt:variant>
    </vt:vector>
  </HeadingPairs>
  <TitlesOfParts>
    <vt:vector size="26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Liz</dc:creator>
  <cp:lastModifiedBy> </cp:lastModifiedBy>
  <cp:revision>86</cp:revision>
  <dcterms:created xsi:type="dcterms:W3CDTF">2010-12-02T22:50:14Z</dcterms:created>
  <dcterms:modified xsi:type="dcterms:W3CDTF">2014-11-25T00:13:08Z</dcterms:modified>
</cp:coreProperties>
</file>